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91" r:id="rId4"/>
    <p:sldId id="293" r:id="rId5"/>
    <p:sldId id="294" r:id="rId6"/>
    <p:sldId id="295" r:id="rId7"/>
    <p:sldId id="306" r:id="rId8"/>
    <p:sldId id="307" r:id="rId9"/>
    <p:sldId id="303" r:id="rId10"/>
    <p:sldId id="305" r:id="rId11"/>
    <p:sldId id="266" r:id="rId12"/>
    <p:sldId id="284" r:id="rId13"/>
    <p:sldId id="298" r:id="rId14"/>
    <p:sldId id="299" r:id="rId15"/>
    <p:sldId id="300" r:id="rId16"/>
    <p:sldId id="301" r:id="rId17"/>
    <p:sldId id="302" r:id="rId18"/>
    <p:sldId id="30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38" autoAdjust="0"/>
  </p:normalViewPr>
  <p:slideViewPr>
    <p:cSldViewPr>
      <p:cViewPr varScale="1">
        <p:scale>
          <a:sx n="63" d="100"/>
          <a:sy n="63" d="100"/>
        </p:scale>
        <p:origin x="-12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3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3D446-958A-4EE3-8C4F-573CACD860A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12C01FF-6597-4330-BCBF-1C06EA2F3544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de-DE" sz="1100" b="1" baseline="0" dirty="0" smtClean="0">
              <a:solidFill>
                <a:schemeClr val="tx1"/>
              </a:solidFill>
            </a:rPr>
            <a:t>205.000 íbúar á </a:t>
          </a:r>
        </a:p>
        <a:p>
          <a:pPr algn="ctr"/>
          <a:r>
            <a:rPr lang="de-DE" sz="1100" b="1" baseline="0" dirty="0" smtClean="0">
              <a:solidFill>
                <a:schemeClr val="tx1"/>
              </a:solidFill>
            </a:rPr>
            <a:t>höfuðborgarsvæðinu</a:t>
          </a:r>
          <a:endParaRPr lang="de-DE" sz="1100" b="1" baseline="0" dirty="0">
            <a:solidFill>
              <a:schemeClr val="tx1"/>
            </a:solidFill>
          </a:endParaRPr>
        </a:p>
      </dgm:t>
    </dgm:pt>
    <dgm:pt modelId="{849B9F2F-1464-496B-89B0-F2860163E926}" type="parTrans" cxnId="{20652B78-80B6-45CE-A8A9-ACD9FDAE505F}">
      <dgm:prSet/>
      <dgm:spPr/>
      <dgm:t>
        <a:bodyPr/>
        <a:lstStyle/>
        <a:p>
          <a:endParaRPr lang="de-DE"/>
        </a:p>
      </dgm:t>
    </dgm:pt>
    <dgm:pt modelId="{5E2F3B68-F613-4CB0-9C40-F09469908579}" type="sibTrans" cxnId="{20652B78-80B6-45CE-A8A9-ACD9FDAE505F}">
      <dgm:prSet/>
      <dgm:spPr/>
      <dgm:t>
        <a:bodyPr/>
        <a:lstStyle/>
        <a:p>
          <a:endParaRPr lang="de-DE"/>
        </a:p>
      </dgm:t>
    </dgm:pt>
    <dgm:pt modelId="{87EA11CD-3255-4E7D-9438-4F9994EFC1BB}">
      <dgm:prSet phldrT="[Text]" custT="1"/>
      <dgm:spPr>
        <a:solidFill>
          <a:srgbClr val="FF6600"/>
        </a:solidFill>
      </dgm:spPr>
      <dgm:t>
        <a:bodyPr/>
        <a:lstStyle/>
        <a:p>
          <a:pPr algn="ctr"/>
          <a:r>
            <a:rPr lang="de-DE" sz="1100" b="1" i="0" baseline="0" dirty="0" smtClean="0">
              <a:solidFill>
                <a:schemeClr val="tx1"/>
              </a:solidFill>
            </a:rPr>
            <a:t>18-50 ára </a:t>
          </a:r>
        </a:p>
        <a:p>
          <a:pPr algn="ctr"/>
          <a:r>
            <a:rPr lang="de-DE" sz="1100" b="1" i="0" baseline="0" dirty="0" smtClean="0">
              <a:solidFill>
                <a:schemeClr val="tx1"/>
              </a:solidFill>
            </a:rPr>
            <a:t>96.000</a:t>
          </a:r>
          <a:endParaRPr lang="de-DE" sz="1100" b="1" i="0" baseline="0" dirty="0">
            <a:solidFill>
              <a:schemeClr val="tx1"/>
            </a:solidFill>
          </a:endParaRPr>
        </a:p>
      </dgm:t>
    </dgm:pt>
    <dgm:pt modelId="{85FBA887-7EBB-4D9F-92EA-AEE165A519E2}" type="parTrans" cxnId="{63B67A3A-1D11-4929-AD97-27B1E0788C48}">
      <dgm:prSet/>
      <dgm:spPr/>
      <dgm:t>
        <a:bodyPr/>
        <a:lstStyle/>
        <a:p>
          <a:endParaRPr lang="de-DE"/>
        </a:p>
      </dgm:t>
    </dgm:pt>
    <dgm:pt modelId="{CA445843-148A-4069-9480-0AC746E01899}" type="sibTrans" cxnId="{63B67A3A-1D11-4929-AD97-27B1E0788C48}">
      <dgm:prSet/>
      <dgm:spPr/>
      <dgm:t>
        <a:bodyPr/>
        <a:lstStyle/>
        <a:p>
          <a:endParaRPr lang="de-DE"/>
        </a:p>
      </dgm:t>
    </dgm:pt>
    <dgm:pt modelId="{92AF117F-D2FE-4BF9-997B-483A88941EA8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de-DE" sz="1100" b="1" i="0" baseline="0" dirty="0" smtClean="0">
              <a:solidFill>
                <a:srgbClr val="FFFF00"/>
              </a:solidFill>
            </a:rPr>
            <a:t>0,7% með greiningu</a:t>
          </a:r>
        </a:p>
        <a:p>
          <a:pPr algn="ctr"/>
          <a:r>
            <a:rPr lang="de-DE" sz="1100" b="1" i="0" baseline="0" dirty="0" smtClean="0">
              <a:solidFill>
                <a:srgbClr val="FFFF00"/>
              </a:solidFill>
            </a:rPr>
            <a:t>á einhverfurófinu</a:t>
          </a:r>
        </a:p>
        <a:p>
          <a:pPr algn="ctr"/>
          <a:r>
            <a:rPr lang="de-DE" sz="1100" b="1" i="0" baseline="0" dirty="0" smtClean="0">
              <a:solidFill>
                <a:srgbClr val="FFFF00"/>
              </a:solidFill>
            </a:rPr>
            <a:t>672</a:t>
          </a:r>
        </a:p>
        <a:p>
          <a:pPr algn="ctr"/>
          <a:endParaRPr lang="de-DE" sz="800" b="1" i="0" baseline="0" dirty="0">
            <a:solidFill>
              <a:schemeClr val="tx1"/>
            </a:solidFill>
          </a:endParaRPr>
        </a:p>
      </dgm:t>
    </dgm:pt>
    <dgm:pt modelId="{5B7682CD-FCCC-4C81-A821-7F60E988DE7F}" type="parTrans" cxnId="{64FE0781-A816-4EEF-904F-D83E25A3FEAA}">
      <dgm:prSet/>
      <dgm:spPr/>
      <dgm:t>
        <a:bodyPr/>
        <a:lstStyle/>
        <a:p>
          <a:endParaRPr lang="de-DE"/>
        </a:p>
      </dgm:t>
    </dgm:pt>
    <dgm:pt modelId="{B4A56516-28F1-4CAF-BEA6-C139A3AA32DA}" type="sibTrans" cxnId="{64FE0781-A816-4EEF-904F-D83E25A3FEAA}">
      <dgm:prSet/>
      <dgm:spPr/>
      <dgm:t>
        <a:bodyPr/>
        <a:lstStyle/>
        <a:p>
          <a:endParaRPr lang="de-DE"/>
        </a:p>
      </dgm:t>
    </dgm:pt>
    <dgm:pt modelId="{CA5CA429-8151-43F6-862A-41A99BAD2C9B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de-DE" sz="1100" b="1" baseline="0" dirty="0" smtClean="0">
              <a:solidFill>
                <a:schemeClr val="tx1"/>
              </a:solidFill>
            </a:rPr>
            <a:t>20% með tölvuáhuga og getu</a:t>
          </a:r>
        </a:p>
        <a:p>
          <a:pPr algn="ctr"/>
          <a:r>
            <a:rPr lang="de-DE" sz="1100" b="1" baseline="0" dirty="0" smtClean="0">
              <a:solidFill>
                <a:schemeClr val="tx1"/>
              </a:solidFill>
              <a:sym typeface="Wingdings" pitchFamily="2" charset="2"/>
            </a:rPr>
            <a:t>134</a:t>
          </a:r>
          <a:endParaRPr lang="de-DE" sz="1100" b="1" baseline="0" dirty="0">
            <a:solidFill>
              <a:schemeClr val="tx1"/>
            </a:solidFill>
          </a:endParaRPr>
        </a:p>
      </dgm:t>
    </dgm:pt>
    <dgm:pt modelId="{F555B85F-ECD3-4F9F-B13B-9931C7B373D4}" type="parTrans" cxnId="{82D4D83C-5890-41B0-9F51-1B33E6549CA5}">
      <dgm:prSet/>
      <dgm:spPr/>
      <dgm:t>
        <a:bodyPr/>
        <a:lstStyle/>
        <a:p>
          <a:endParaRPr lang="de-DE"/>
        </a:p>
      </dgm:t>
    </dgm:pt>
    <dgm:pt modelId="{5313B575-19B9-4BFA-97C8-A967B38C6CBF}" type="sibTrans" cxnId="{82D4D83C-5890-41B0-9F51-1B33E6549CA5}">
      <dgm:prSet/>
      <dgm:spPr/>
      <dgm:t>
        <a:bodyPr/>
        <a:lstStyle/>
        <a:p>
          <a:endParaRPr lang="de-DE"/>
        </a:p>
      </dgm:t>
    </dgm:pt>
    <dgm:pt modelId="{2A0DC67A-9D5C-42C0-9EC7-E928BAEC30B1}">
      <dgm:prSet phldrT="[Text]" custT="1"/>
      <dgm:spPr>
        <a:solidFill>
          <a:srgbClr val="FFFF00"/>
        </a:solidFill>
      </dgm:spPr>
      <dgm:t>
        <a:bodyPr/>
        <a:lstStyle/>
        <a:p>
          <a:pPr algn="ctr"/>
          <a:r>
            <a:rPr lang="de-DE" sz="1100" b="1" i="0" baseline="0" dirty="0" smtClean="0">
              <a:solidFill>
                <a:schemeClr val="tx1"/>
              </a:solidFill>
            </a:rPr>
            <a:t>40% færir til að vinna á almennum vinnumarkaði</a:t>
          </a:r>
        </a:p>
        <a:p>
          <a:pPr algn="ctr"/>
          <a:r>
            <a:rPr lang="de-DE" sz="1100" b="1" i="0" baseline="0" dirty="0" smtClean="0">
              <a:solidFill>
                <a:schemeClr val="tx1"/>
              </a:solidFill>
            </a:rPr>
            <a:t>53</a:t>
          </a:r>
          <a:endParaRPr lang="de-DE" sz="1100" b="1" i="0" baseline="0" dirty="0">
            <a:solidFill>
              <a:schemeClr val="tx1"/>
            </a:solidFill>
          </a:endParaRPr>
        </a:p>
      </dgm:t>
    </dgm:pt>
    <dgm:pt modelId="{82B7972E-1B45-4BC5-B68E-74D123BEC927}" type="parTrans" cxnId="{2E3E062D-232B-4573-82A9-6B40B6E7E8A1}">
      <dgm:prSet/>
      <dgm:spPr/>
      <dgm:t>
        <a:bodyPr/>
        <a:lstStyle/>
        <a:p>
          <a:endParaRPr lang="de-DE"/>
        </a:p>
      </dgm:t>
    </dgm:pt>
    <dgm:pt modelId="{682F8172-83B3-4E80-9635-CFFC88716F46}" type="sibTrans" cxnId="{2E3E062D-232B-4573-82A9-6B40B6E7E8A1}">
      <dgm:prSet/>
      <dgm:spPr/>
      <dgm:t>
        <a:bodyPr/>
        <a:lstStyle/>
        <a:p>
          <a:endParaRPr lang="de-DE"/>
        </a:p>
      </dgm:t>
    </dgm:pt>
    <dgm:pt modelId="{57400E48-E44F-4320-BBF5-7CAC6B2A2BF2}" type="pres">
      <dgm:prSet presAssocID="{0523D446-958A-4EE3-8C4F-573CACD860A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3397A25-952F-4734-8EC5-C33252EC62F2}" type="pres">
      <dgm:prSet presAssocID="{0523D446-958A-4EE3-8C4F-573CACD860A1}" presName="comp1" presStyleCnt="0"/>
      <dgm:spPr/>
    </dgm:pt>
    <dgm:pt modelId="{A293864D-D031-4D40-94C3-5E594E8F19B2}" type="pres">
      <dgm:prSet presAssocID="{0523D446-958A-4EE3-8C4F-573CACD860A1}" presName="circle1" presStyleLbl="node1" presStyleIdx="0" presStyleCnt="5" custScaleX="99856" custLinFactNeighborX="-3764"/>
      <dgm:spPr/>
      <dgm:t>
        <a:bodyPr/>
        <a:lstStyle/>
        <a:p>
          <a:endParaRPr lang="de-DE"/>
        </a:p>
      </dgm:t>
    </dgm:pt>
    <dgm:pt modelId="{E6D275B4-CA53-4F95-A4DF-012883E30ABD}" type="pres">
      <dgm:prSet presAssocID="{0523D446-958A-4EE3-8C4F-573CACD860A1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2667E8-D021-4010-B04E-6CE5592B0797}" type="pres">
      <dgm:prSet presAssocID="{0523D446-958A-4EE3-8C4F-573CACD860A1}" presName="comp2" presStyleCnt="0"/>
      <dgm:spPr/>
    </dgm:pt>
    <dgm:pt modelId="{51AB1DF0-7B91-41A6-9892-C5B5124F2E68}" type="pres">
      <dgm:prSet presAssocID="{0523D446-958A-4EE3-8C4F-573CACD860A1}" presName="circle2" presStyleLbl="node1" presStyleIdx="1" presStyleCnt="5" custLinFactNeighborX="-4886"/>
      <dgm:spPr/>
      <dgm:t>
        <a:bodyPr/>
        <a:lstStyle/>
        <a:p>
          <a:endParaRPr lang="de-DE"/>
        </a:p>
      </dgm:t>
    </dgm:pt>
    <dgm:pt modelId="{D2E40194-D1EB-4D3D-BC54-837FAC57C20F}" type="pres">
      <dgm:prSet presAssocID="{0523D446-958A-4EE3-8C4F-573CACD860A1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C94350-0997-41A2-B8ED-B882B439366D}" type="pres">
      <dgm:prSet presAssocID="{0523D446-958A-4EE3-8C4F-573CACD860A1}" presName="comp3" presStyleCnt="0"/>
      <dgm:spPr/>
    </dgm:pt>
    <dgm:pt modelId="{725918C3-6A98-4CE6-83DE-0FCAAB209A0F}" type="pres">
      <dgm:prSet presAssocID="{0523D446-958A-4EE3-8C4F-573CACD860A1}" presName="circle3" presStyleLbl="node1" presStyleIdx="2" presStyleCnt="5" custLinFactNeighborX="-5376"/>
      <dgm:spPr/>
      <dgm:t>
        <a:bodyPr/>
        <a:lstStyle/>
        <a:p>
          <a:endParaRPr lang="de-DE"/>
        </a:p>
      </dgm:t>
    </dgm:pt>
    <dgm:pt modelId="{13E37F37-36CC-416F-8954-DB9C67D5414B}" type="pres">
      <dgm:prSet presAssocID="{0523D446-958A-4EE3-8C4F-573CACD860A1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6D662D-2EB0-4F20-A7B0-5E046522454A}" type="pres">
      <dgm:prSet presAssocID="{0523D446-958A-4EE3-8C4F-573CACD860A1}" presName="comp4" presStyleCnt="0"/>
      <dgm:spPr/>
    </dgm:pt>
    <dgm:pt modelId="{8643DAF2-7CA7-4B18-A640-BBF9047218FC}" type="pres">
      <dgm:prSet presAssocID="{0523D446-958A-4EE3-8C4F-573CACD860A1}" presName="circle4" presStyleLbl="node1" presStyleIdx="3" presStyleCnt="5" custLinFactNeighborX="-6843"/>
      <dgm:spPr/>
      <dgm:t>
        <a:bodyPr/>
        <a:lstStyle/>
        <a:p>
          <a:endParaRPr lang="de-DE"/>
        </a:p>
      </dgm:t>
    </dgm:pt>
    <dgm:pt modelId="{CF7E015F-D795-4AB1-8F9C-44A99845910F}" type="pres">
      <dgm:prSet presAssocID="{0523D446-958A-4EE3-8C4F-573CACD860A1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43C83C-2C39-4427-B2BF-C6B9E994D548}" type="pres">
      <dgm:prSet presAssocID="{0523D446-958A-4EE3-8C4F-573CACD860A1}" presName="comp5" presStyleCnt="0"/>
      <dgm:spPr/>
    </dgm:pt>
    <dgm:pt modelId="{D0C61A21-464C-4816-ACB7-487DE9F5186B}" type="pres">
      <dgm:prSet presAssocID="{0523D446-958A-4EE3-8C4F-573CACD860A1}" presName="circle5" presStyleLbl="node1" presStyleIdx="4" presStyleCnt="5" custLinFactNeighborX="-9409"/>
      <dgm:spPr/>
      <dgm:t>
        <a:bodyPr/>
        <a:lstStyle/>
        <a:p>
          <a:endParaRPr lang="de-DE"/>
        </a:p>
      </dgm:t>
    </dgm:pt>
    <dgm:pt modelId="{01A3E913-7E5D-45E1-B1F9-A00F4464AB47}" type="pres">
      <dgm:prSet presAssocID="{0523D446-958A-4EE3-8C4F-573CACD860A1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6E0863A-342B-49B2-B295-B582BE79A92E}" type="presOf" srcId="{87EA11CD-3255-4E7D-9438-4F9994EFC1BB}" destId="{51AB1DF0-7B91-41A6-9892-C5B5124F2E68}" srcOrd="0" destOrd="0" presId="urn:microsoft.com/office/officeart/2005/8/layout/venn2"/>
    <dgm:cxn modelId="{EAC261F1-6EF4-4EDC-8902-51CD935E27B1}" type="presOf" srcId="{92AF117F-D2FE-4BF9-997B-483A88941EA8}" destId="{725918C3-6A98-4CE6-83DE-0FCAAB209A0F}" srcOrd="0" destOrd="0" presId="urn:microsoft.com/office/officeart/2005/8/layout/venn2"/>
    <dgm:cxn modelId="{F27DF220-A582-4B6D-8EAD-68C7BFC091F9}" type="presOf" srcId="{CA5CA429-8151-43F6-862A-41A99BAD2C9B}" destId="{8643DAF2-7CA7-4B18-A640-BBF9047218FC}" srcOrd="0" destOrd="0" presId="urn:microsoft.com/office/officeart/2005/8/layout/venn2"/>
    <dgm:cxn modelId="{20652B78-80B6-45CE-A8A9-ACD9FDAE505F}" srcId="{0523D446-958A-4EE3-8C4F-573CACD860A1}" destId="{312C01FF-6597-4330-BCBF-1C06EA2F3544}" srcOrd="0" destOrd="0" parTransId="{849B9F2F-1464-496B-89B0-F2860163E926}" sibTransId="{5E2F3B68-F613-4CB0-9C40-F09469908579}"/>
    <dgm:cxn modelId="{DF86D06E-3B45-4972-8F28-B9746A1603FA}" type="presOf" srcId="{2A0DC67A-9D5C-42C0-9EC7-E928BAEC30B1}" destId="{01A3E913-7E5D-45E1-B1F9-A00F4464AB47}" srcOrd="1" destOrd="0" presId="urn:microsoft.com/office/officeart/2005/8/layout/venn2"/>
    <dgm:cxn modelId="{BE347E42-1313-4741-8DF0-642C8BCE9072}" type="presOf" srcId="{312C01FF-6597-4330-BCBF-1C06EA2F3544}" destId="{A293864D-D031-4D40-94C3-5E594E8F19B2}" srcOrd="0" destOrd="0" presId="urn:microsoft.com/office/officeart/2005/8/layout/venn2"/>
    <dgm:cxn modelId="{64FE0781-A816-4EEF-904F-D83E25A3FEAA}" srcId="{0523D446-958A-4EE3-8C4F-573CACD860A1}" destId="{92AF117F-D2FE-4BF9-997B-483A88941EA8}" srcOrd="2" destOrd="0" parTransId="{5B7682CD-FCCC-4C81-A821-7F60E988DE7F}" sibTransId="{B4A56516-28F1-4CAF-BEA6-C139A3AA32DA}"/>
    <dgm:cxn modelId="{091520F0-D06D-4B51-B1BD-B3D791E90BFC}" type="presOf" srcId="{312C01FF-6597-4330-BCBF-1C06EA2F3544}" destId="{E6D275B4-CA53-4F95-A4DF-012883E30ABD}" srcOrd="1" destOrd="0" presId="urn:microsoft.com/office/officeart/2005/8/layout/venn2"/>
    <dgm:cxn modelId="{84DDDA99-3D41-43E3-99BA-12B07516AF3F}" type="presOf" srcId="{92AF117F-D2FE-4BF9-997B-483A88941EA8}" destId="{13E37F37-36CC-416F-8954-DB9C67D5414B}" srcOrd="1" destOrd="0" presId="urn:microsoft.com/office/officeart/2005/8/layout/venn2"/>
    <dgm:cxn modelId="{34C91D7D-0737-4308-958F-6EEA3376488D}" type="presOf" srcId="{CA5CA429-8151-43F6-862A-41A99BAD2C9B}" destId="{CF7E015F-D795-4AB1-8F9C-44A99845910F}" srcOrd="1" destOrd="0" presId="urn:microsoft.com/office/officeart/2005/8/layout/venn2"/>
    <dgm:cxn modelId="{63B67A3A-1D11-4929-AD97-27B1E0788C48}" srcId="{0523D446-958A-4EE3-8C4F-573CACD860A1}" destId="{87EA11CD-3255-4E7D-9438-4F9994EFC1BB}" srcOrd="1" destOrd="0" parTransId="{85FBA887-7EBB-4D9F-92EA-AEE165A519E2}" sibTransId="{CA445843-148A-4069-9480-0AC746E01899}"/>
    <dgm:cxn modelId="{2E3E062D-232B-4573-82A9-6B40B6E7E8A1}" srcId="{0523D446-958A-4EE3-8C4F-573CACD860A1}" destId="{2A0DC67A-9D5C-42C0-9EC7-E928BAEC30B1}" srcOrd="4" destOrd="0" parTransId="{82B7972E-1B45-4BC5-B68E-74D123BEC927}" sibTransId="{682F8172-83B3-4E80-9635-CFFC88716F46}"/>
    <dgm:cxn modelId="{62654A84-DA79-46C0-907D-4080C2311F31}" type="presOf" srcId="{87EA11CD-3255-4E7D-9438-4F9994EFC1BB}" destId="{D2E40194-D1EB-4D3D-BC54-837FAC57C20F}" srcOrd="1" destOrd="0" presId="urn:microsoft.com/office/officeart/2005/8/layout/venn2"/>
    <dgm:cxn modelId="{82D4D83C-5890-41B0-9F51-1B33E6549CA5}" srcId="{0523D446-958A-4EE3-8C4F-573CACD860A1}" destId="{CA5CA429-8151-43F6-862A-41A99BAD2C9B}" srcOrd="3" destOrd="0" parTransId="{F555B85F-ECD3-4F9F-B13B-9931C7B373D4}" sibTransId="{5313B575-19B9-4BFA-97C8-A967B38C6CBF}"/>
    <dgm:cxn modelId="{76B71512-190F-456D-B9B5-58A48F6658E0}" type="presOf" srcId="{0523D446-958A-4EE3-8C4F-573CACD860A1}" destId="{57400E48-E44F-4320-BBF5-7CAC6B2A2BF2}" srcOrd="0" destOrd="0" presId="urn:microsoft.com/office/officeart/2005/8/layout/venn2"/>
    <dgm:cxn modelId="{481DFDDE-0B79-465B-B946-7C478C612274}" type="presOf" srcId="{2A0DC67A-9D5C-42C0-9EC7-E928BAEC30B1}" destId="{D0C61A21-464C-4816-ACB7-487DE9F5186B}" srcOrd="0" destOrd="0" presId="urn:microsoft.com/office/officeart/2005/8/layout/venn2"/>
    <dgm:cxn modelId="{677A5EF4-181F-4729-A592-D124833CC6E0}" type="presParOf" srcId="{57400E48-E44F-4320-BBF5-7CAC6B2A2BF2}" destId="{03397A25-952F-4734-8EC5-C33252EC62F2}" srcOrd="0" destOrd="0" presId="urn:microsoft.com/office/officeart/2005/8/layout/venn2"/>
    <dgm:cxn modelId="{FAAE8277-49A0-4C29-8FCD-0E96C8AC1866}" type="presParOf" srcId="{03397A25-952F-4734-8EC5-C33252EC62F2}" destId="{A293864D-D031-4D40-94C3-5E594E8F19B2}" srcOrd="0" destOrd="0" presId="urn:microsoft.com/office/officeart/2005/8/layout/venn2"/>
    <dgm:cxn modelId="{EB15AA84-520B-4FB7-9962-114232921FA0}" type="presParOf" srcId="{03397A25-952F-4734-8EC5-C33252EC62F2}" destId="{E6D275B4-CA53-4F95-A4DF-012883E30ABD}" srcOrd="1" destOrd="0" presId="urn:microsoft.com/office/officeart/2005/8/layout/venn2"/>
    <dgm:cxn modelId="{C6527806-2490-4012-AFD7-D68B661389C9}" type="presParOf" srcId="{57400E48-E44F-4320-BBF5-7CAC6B2A2BF2}" destId="{572667E8-D021-4010-B04E-6CE5592B0797}" srcOrd="1" destOrd="0" presId="urn:microsoft.com/office/officeart/2005/8/layout/venn2"/>
    <dgm:cxn modelId="{4EEC7060-F699-4B28-903A-93CC12817C10}" type="presParOf" srcId="{572667E8-D021-4010-B04E-6CE5592B0797}" destId="{51AB1DF0-7B91-41A6-9892-C5B5124F2E68}" srcOrd="0" destOrd="0" presId="urn:microsoft.com/office/officeart/2005/8/layout/venn2"/>
    <dgm:cxn modelId="{B5F7B3B7-30F4-4108-A136-AEC8A8A678BA}" type="presParOf" srcId="{572667E8-D021-4010-B04E-6CE5592B0797}" destId="{D2E40194-D1EB-4D3D-BC54-837FAC57C20F}" srcOrd="1" destOrd="0" presId="urn:microsoft.com/office/officeart/2005/8/layout/venn2"/>
    <dgm:cxn modelId="{E0E83F73-0708-4684-8678-115ADA45761B}" type="presParOf" srcId="{57400E48-E44F-4320-BBF5-7CAC6B2A2BF2}" destId="{E4C94350-0997-41A2-B8ED-B882B439366D}" srcOrd="2" destOrd="0" presId="urn:microsoft.com/office/officeart/2005/8/layout/venn2"/>
    <dgm:cxn modelId="{521437ED-9164-4EAD-8253-FF6C7401552A}" type="presParOf" srcId="{E4C94350-0997-41A2-B8ED-B882B439366D}" destId="{725918C3-6A98-4CE6-83DE-0FCAAB209A0F}" srcOrd="0" destOrd="0" presId="urn:microsoft.com/office/officeart/2005/8/layout/venn2"/>
    <dgm:cxn modelId="{0E891483-344A-431A-A982-2367FAD85C69}" type="presParOf" srcId="{E4C94350-0997-41A2-B8ED-B882B439366D}" destId="{13E37F37-36CC-416F-8954-DB9C67D5414B}" srcOrd="1" destOrd="0" presId="urn:microsoft.com/office/officeart/2005/8/layout/venn2"/>
    <dgm:cxn modelId="{BE55C746-306F-44D7-8480-46438027F7A8}" type="presParOf" srcId="{57400E48-E44F-4320-BBF5-7CAC6B2A2BF2}" destId="{456D662D-2EB0-4F20-A7B0-5E046522454A}" srcOrd="3" destOrd="0" presId="urn:microsoft.com/office/officeart/2005/8/layout/venn2"/>
    <dgm:cxn modelId="{526784AF-595E-4533-A9DF-4C94896514E0}" type="presParOf" srcId="{456D662D-2EB0-4F20-A7B0-5E046522454A}" destId="{8643DAF2-7CA7-4B18-A640-BBF9047218FC}" srcOrd="0" destOrd="0" presId="urn:microsoft.com/office/officeart/2005/8/layout/venn2"/>
    <dgm:cxn modelId="{C6405C44-503E-4BFB-89AD-4467D608C638}" type="presParOf" srcId="{456D662D-2EB0-4F20-A7B0-5E046522454A}" destId="{CF7E015F-D795-4AB1-8F9C-44A99845910F}" srcOrd="1" destOrd="0" presId="urn:microsoft.com/office/officeart/2005/8/layout/venn2"/>
    <dgm:cxn modelId="{9054FF24-EE25-4948-BF23-5E706E324F82}" type="presParOf" srcId="{57400E48-E44F-4320-BBF5-7CAC6B2A2BF2}" destId="{3943C83C-2C39-4427-B2BF-C6B9E994D548}" srcOrd="4" destOrd="0" presId="urn:microsoft.com/office/officeart/2005/8/layout/venn2"/>
    <dgm:cxn modelId="{BBCF79B5-81D9-42CC-AE05-1D49D317821A}" type="presParOf" srcId="{3943C83C-2C39-4427-B2BF-C6B9E994D548}" destId="{D0C61A21-464C-4816-ACB7-487DE9F5186B}" srcOrd="0" destOrd="0" presId="urn:microsoft.com/office/officeart/2005/8/layout/venn2"/>
    <dgm:cxn modelId="{5AD3AAED-CCD0-4495-A383-5A7D35158DBF}" type="presParOf" srcId="{3943C83C-2C39-4427-B2BF-C6B9E994D548}" destId="{01A3E913-7E5D-45E1-B1F9-A00F4464AB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93864D-D031-4D40-94C3-5E594E8F19B2}">
      <dsp:nvSpPr>
        <dsp:cNvPr id="0" name=""/>
        <dsp:cNvSpPr/>
      </dsp:nvSpPr>
      <dsp:spPr>
        <a:xfrm>
          <a:off x="1152148" y="0"/>
          <a:ext cx="5464727" cy="547260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baseline="0" dirty="0" smtClean="0">
              <a:solidFill>
                <a:schemeClr val="tx1"/>
              </a:solidFill>
            </a:rPr>
            <a:t>205.000 íbúar á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baseline="0" dirty="0" smtClean="0">
              <a:solidFill>
                <a:schemeClr val="tx1"/>
              </a:solidFill>
            </a:rPr>
            <a:t>höfuðborgarsvæðinu</a:t>
          </a:r>
          <a:endParaRPr lang="de-DE" sz="1100" b="1" kern="1200" baseline="0" dirty="0">
            <a:solidFill>
              <a:schemeClr val="tx1"/>
            </a:solidFill>
          </a:endParaRPr>
        </a:p>
      </dsp:txBody>
      <dsp:txXfrm>
        <a:off x="2859876" y="273630"/>
        <a:ext cx="2049272" cy="547260"/>
      </dsp:txXfrm>
    </dsp:sp>
    <dsp:sp modelId="{51AB1DF0-7B91-41A6-9892-C5B5124F2E68}">
      <dsp:nvSpPr>
        <dsp:cNvPr id="0" name=""/>
        <dsp:cNvSpPr/>
      </dsp:nvSpPr>
      <dsp:spPr>
        <a:xfrm>
          <a:off x="1537360" y="820891"/>
          <a:ext cx="4651716" cy="4651716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i="0" kern="1200" baseline="0" dirty="0" smtClean="0">
              <a:solidFill>
                <a:schemeClr val="tx1"/>
              </a:solidFill>
            </a:rPr>
            <a:t>18-50 ára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i="0" kern="1200" baseline="0" dirty="0" smtClean="0">
              <a:solidFill>
                <a:schemeClr val="tx1"/>
              </a:solidFill>
            </a:rPr>
            <a:t>96.000</a:t>
          </a:r>
          <a:endParaRPr lang="de-DE" sz="1100" b="1" i="0" kern="1200" baseline="0" dirty="0">
            <a:solidFill>
              <a:schemeClr val="tx1"/>
            </a:solidFill>
          </a:endParaRPr>
        </a:p>
      </dsp:txBody>
      <dsp:txXfrm>
        <a:off x="2860192" y="1088364"/>
        <a:ext cx="2006052" cy="534947"/>
      </dsp:txXfrm>
    </dsp:sp>
    <dsp:sp modelId="{725918C3-6A98-4CE6-83DE-0FCAAB209A0F}">
      <dsp:nvSpPr>
        <dsp:cNvPr id="0" name=""/>
        <dsp:cNvSpPr/>
      </dsp:nvSpPr>
      <dsp:spPr>
        <a:xfrm>
          <a:off x="1969143" y="1641782"/>
          <a:ext cx="3830825" cy="383082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i="0" kern="1200" baseline="0" dirty="0" smtClean="0">
              <a:solidFill>
                <a:srgbClr val="FFFF00"/>
              </a:solidFill>
            </a:rPr>
            <a:t>0,7% með greiningu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i="0" kern="1200" baseline="0" dirty="0" smtClean="0">
              <a:solidFill>
                <a:srgbClr val="FFFF00"/>
              </a:solidFill>
            </a:rPr>
            <a:t>á einhverfurófinu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i="0" kern="1200" baseline="0" dirty="0" smtClean="0">
              <a:solidFill>
                <a:srgbClr val="FFFF00"/>
              </a:solidFill>
            </a:rPr>
            <a:t>672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b="1" i="0" kern="1200" baseline="0" dirty="0">
            <a:solidFill>
              <a:schemeClr val="tx1"/>
            </a:solidFill>
          </a:endParaRPr>
        </a:p>
      </dsp:txBody>
      <dsp:txXfrm>
        <a:off x="2893330" y="1906109"/>
        <a:ext cx="1982452" cy="528653"/>
      </dsp:txXfrm>
    </dsp:sp>
    <dsp:sp modelId="{8643DAF2-7CA7-4B18-A640-BBF9047218FC}">
      <dsp:nvSpPr>
        <dsp:cNvPr id="0" name=""/>
        <dsp:cNvSpPr/>
      </dsp:nvSpPr>
      <dsp:spPr>
        <a:xfrm>
          <a:off x="2379564" y="2462673"/>
          <a:ext cx="3009934" cy="300993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baseline="0" dirty="0" smtClean="0">
              <a:solidFill>
                <a:schemeClr val="tx1"/>
              </a:solidFill>
            </a:rPr>
            <a:t>20% með tölvuáhuga og getu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baseline="0" dirty="0" smtClean="0">
              <a:solidFill>
                <a:schemeClr val="tx1"/>
              </a:solidFill>
              <a:sym typeface="Wingdings" pitchFamily="2" charset="2"/>
            </a:rPr>
            <a:t>134</a:t>
          </a:r>
          <a:endParaRPr lang="de-DE" sz="1100" b="1" kern="1200" baseline="0" dirty="0">
            <a:solidFill>
              <a:schemeClr val="tx1"/>
            </a:solidFill>
          </a:endParaRPr>
        </a:p>
      </dsp:txBody>
      <dsp:txXfrm>
        <a:off x="3071849" y="2733567"/>
        <a:ext cx="1625364" cy="541788"/>
      </dsp:txXfrm>
    </dsp:sp>
    <dsp:sp modelId="{D0C61A21-464C-4816-ACB7-487DE9F5186B}">
      <dsp:nvSpPr>
        <dsp:cNvPr id="0" name=""/>
        <dsp:cNvSpPr/>
      </dsp:nvSpPr>
      <dsp:spPr>
        <a:xfrm>
          <a:off x="2790012" y="3283564"/>
          <a:ext cx="2189043" cy="218904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i="0" kern="1200" baseline="0" dirty="0" smtClean="0">
              <a:solidFill>
                <a:schemeClr val="tx1"/>
              </a:solidFill>
            </a:rPr>
            <a:t>40% færir til að vinna á almennum vinnumarkaði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i="0" kern="1200" baseline="0" dirty="0" smtClean="0">
              <a:solidFill>
                <a:schemeClr val="tx1"/>
              </a:solidFill>
            </a:rPr>
            <a:t>53</a:t>
          </a:r>
          <a:endParaRPr lang="de-DE" sz="1100" b="1" i="0" kern="1200" baseline="0" dirty="0">
            <a:solidFill>
              <a:schemeClr val="tx1"/>
            </a:solidFill>
          </a:endParaRPr>
        </a:p>
      </dsp:txBody>
      <dsp:txXfrm>
        <a:off x="3110590" y="3830825"/>
        <a:ext cx="1547887" cy="1094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9C93ED-1A7A-43E5-A0C1-76D3585F5B2F}" type="datetimeFigureOut">
              <a:rPr lang="en-US"/>
              <a:pPr>
                <a:defRPr/>
              </a:pPr>
              <a:t>2/25/2014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8F9AC4-2F84-4E41-B6C2-9FA3257F1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billede 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00013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90AA02-1335-4118-968D-113A38772616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70027-79AA-45AA-802F-8320D863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65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500063" y="1214438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Heading </a:t>
            </a:r>
            <a:endParaRPr lang="en-GB" smtClean="0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2428875"/>
            <a:ext cx="82296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pic>
        <p:nvPicPr>
          <p:cNvPr id="1028" name="Pladsholder til indhold 3" descr="temp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7F7F7F"/>
          </a:solidFill>
          <a:latin typeface="Verdan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specialisterneiceland/home/eygloingolfsdottirradhineinhverfuradhgjafihjaspecialisterne/eygl%C3%B3.jpg?attredirects=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:\CVI2010\temp\tem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2375"/>
            <a:ext cx="91582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/>
          <p:nvPr/>
        </p:nvSpPr>
        <p:spPr>
          <a:xfrm>
            <a:off x="6858000" y="6215063"/>
            <a:ext cx="20002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Bjarni Torfi Álfþórsson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7" name="Picture 6" descr="102_3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052736"/>
            <a:ext cx="4133393" cy="3100045"/>
          </a:xfrm>
          <a:prstGeom prst="rect">
            <a:avLst/>
          </a:prstGeom>
        </p:spPr>
      </p:pic>
      <p:pic>
        <p:nvPicPr>
          <p:cNvPr id="8" name="Picture 7" descr="102_34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052736"/>
            <a:ext cx="4133393" cy="310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25525" y="3127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82663" y="0"/>
            <a:ext cx="8161337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accent1"/>
                </a:solidFill>
              </a:rPr>
              <a:t> </a:t>
            </a:r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/>
            <a:endParaRPr lang="de-DE" dirty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DE" sz="1600" b="0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de-DE" sz="1600" b="0" dirty="0">
              <a:solidFill>
                <a:schemeClr val="accent1"/>
              </a:solidFill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de-DE" sz="1600" b="0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sz="1600" b="0" dirty="0" smtClean="0">
                <a:solidFill>
                  <a:schemeClr val="accent1"/>
                </a:solidFill>
                <a:sym typeface="Wingdings" pitchFamily="2" charset="2"/>
              </a:rPr>
              <a:t>.  </a:t>
            </a:r>
            <a:r>
              <a:rPr lang="de-DE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endParaRPr lang="de-DE" dirty="0">
              <a:solidFill>
                <a:schemeClr val="accent1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="" xmlns:p14="http://schemas.microsoft.com/office/powerpoint/2010/main" val="244681681"/>
              </p:ext>
            </p:extLst>
          </p:nvPr>
        </p:nvGraphicFramePr>
        <p:xfrm>
          <a:off x="467544" y="980728"/>
          <a:ext cx="8181003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93134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Vinna hjá Reykjavíkurborg, Vistor, Parlogis, Tölvulistanum, Endurvinnslunni, LSH o.fl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Byrjar með starfsnámi – framistaðan metin – launuð vinna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40% – 60% vinna fyrir hven og einn</a:t>
            </a:r>
          </a:p>
          <a:p>
            <a:pPr>
              <a:buNone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Samningar við fyrirtæki um rekstrarstyrki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Samningar við fyrirtæki um styrki í formi atvinnutækifæra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None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endParaRPr lang="is-I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Atvinnutækifæri - framtíðin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Mats- og þjálfunarferlið</a:t>
            </a:r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9552" y="2852936"/>
            <a:ext cx="850900" cy="733425"/>
          </a:xfrm>
          <a:prstGeom prst="rec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Kynning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 dagar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763688" y="2780928"/>
            <a:ext cx="3744416" cy="787400"/>
          </a:xfrm>
          <a:prstGeom prst="rightArrow">
            <a:avLst>
              <a:gd name="adj1" fmla="val 50000"/>
              <a:gd name="adj2" fmla="val 10463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Viðtöl og eftirfylgni í </a:t>
            </a: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12-20 vikur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63688" y="3717032"/>
            <a:ext cx="1026666" cy="1440160"/>
          </a:xfrm>
          <a:prstGeom prst="rec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LEGO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Mindstorm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 vika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43808" y="3717032"/>
            <a:ext cx="1008112" cy="1440160"/>
          </a:xfrm>
          <a:prstGeom prst="rec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Þjálfun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faglegrar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hæfni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4-5 vikur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23928" y="3717032"/>
            <a:ext cx="1509712" cy="759966"/>
          </a:xfrm>
          <a:prstGeom prst="rec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Félagshæfni og starfs-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þ</a:t>
            </a: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jálfun,1-2 vikur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23928" y="4581128"/>
            <a:ext cx="1509712" cy="563562"/>
          </a:xfrm>
          <a:prstGeom prst="rec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Starfsnám – 4-12 vikur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796136" y="2852936"/>
            <a:ext cx="936104" cy="2304256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Sérfræði-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starfsmat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 vika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948264" y="3212976"/>
            <a:ext cx="1008112" cy="165618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Lok og eftir-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fylgni</a:t>
            </a:r>
            <a:endParaRPr kumimoji="0" lang="is-I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72008" y="211338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Mats- og þjálfunarferlið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s-IS" dirty="0" smtClean="0"/>
              <a:t>4. ágúst 2011 byrjaði fyrsti hópurinn hjá okkur, sex einstaklingar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Í dag hafa verið rúmlega 50 einstaklingar hjá okkur í mats- og þjálfunarferli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Starfsþjálfun – eftirfylgni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Launuð störf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Mats- og þjálfunarferlið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s-IS" sz="1900" dirty="0" smtClean="0"/>
              <a:t>Starfsmaður A byrjaði hjá Specialisterne þann 4. ágúst 2011</a:t>
            </a:r>
          </a:p>
          <a:p>
            <a:pPr>
              <a:buFont typeface="Wingdings" pitchFamily="2" charset="2"/>
              <a:buChar char="Ø"/>
            </a:pPr>
            <a:endParaRPr lang="is-IS" sz="1900" dirty="0" smtClean="0"/>
          </a:p>
          <a:p>
            <a:pPr>
              <a:buFont typeface="Wingdings" pitchFamily="2" charset="2"/>
              <a:buChar char="Ø"/>
            </a:pPr>
            <a:r>
              <a:rPr lang="is-IS" sz="1900" dirty="0" smtClean="0"/>
              <a:t>Atvinnulaus síðan 2009 – sótt námskeið í upplýsingatækni hjá VMST</a:t>
            </a:r>
          </a:p>
          <a:p>
            <a:pPr>
              <a:buFont typeface="Wingdings" pitchFamily="2" charset="2"/>
              <a:buChar char="Ø"/>
            </a:pPr>
            <a:endParaRPr lang="is-IS" sz="1900" dirty="0" smtClean="0"/>
          </a:p>
          <a:p>
            <a:pPr>
              <a:buFont typeface="Wingdings" pitchFamily="2" charset="2"/>
              <a:buChar char="Ø"/>
            </a:pPr>
            <a:r>
              <a:rPr lang="is-IS" sz="1900" dirty="0" smtClean="0"/>
              <a:t>Menntun: lauk námi af tölvubraut Iðnskólans í Reykjavík</a:t>
            </a:r>
          </a:p>
          <a:p>
            <a:pPr>
              <a:buFont typeface="Wingdings" pitchFamily="2" charset="2"/>
              <a:buChar char="Ø"/>
            </a:pPr>
            <a:endParaRPr lang="is-IS" sz="1900" dirty="0" smtClean="0"/>
          </a:p>
          <a:p>
            <a:pPr>
              <a:buFont typeface="Wingdings" pitchFamily="2" charset="2"/>
              <a:buChar char="Ø"/>
            </a:pPr>
            <a:r>
              <a:rPr lang="is-IS" sz="1900" dirty="0" smtClean="0"/>
              <a:t>Síðan í október er A í starfsþjálfun á tölvuverkstæði</a:t>
            </a:r>
          </a:p>
          <a:p>
            <a:pPr>
              <a:buFont typeface="Wingdings" pitchFamily="2" charset="2"/>
              <a:buChar char="Ø"/>
            </a:pPr>
            <a:endParaRPr lang="is-IS" sz="1900" dirty="0" smtClean="0"/>
          </a:p>
          <a:p>
            <a:pPr>
              <a:buFont typeface="Wingdings" pitchFamily="2" charset="2"/>
              <a:buChar char="Ø"/>
            </a:pPr>
            <a:r>
              <a:rPr lang="is-IS" sz="1900" dirty="0" smtClean="0"/>
              <a:t>Samningur um 50% starf frá mars 2012</a:t>
            </a:r>
          </a:p>
          <a:p>
            <a:pPr>
              <a:buNone/>
            </a:pPr>
            <a:endParaRPr lang="is-IS" sz="1900" dirty="0" smtClean="0"/>
          </a:p>
          <a:p>
            <a:pPr>
              <a:buFont typeface="Wingdings" pitchFamily="2" charset="2"/>
              <a:buChar char="Ø"/>
            </a:pPr>
            <a:r>
              <a:rPr lang="is-IS" sz="1900" dirty="0" smtClean="0"/>
              <a:t>Framfarir hjá A í mats- og þjálfunarferlinu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Mats- og þjálfunarferli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s-IS" dirty="0" smtClean="0"/>
              <a:t>Starfsmaður B byrjaði einnig þann 4. ágúst 2011 hjá Specialisterne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Félagslega mjög fær – býr einn og sér um öll sín “mál” sjálfur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Menntun: lauk Diplomanámi Í KHÍ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Skýr sýn á eigin styrkleika/veikleika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Starfsþjálfun hjá tölvufyrirtæki í 10 vikur 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Launað starf hjá tölvufyrirtæki frá apríl 2012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Mats- og þjálfunarferli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s-IS" sz="1700" dirty="0" smtClean="0"/>
              <a:t>Starfsmaður C byrjar hjá Specialisterne miðjan september 2011</a:t>
            </a:r>
          </a:p>
          <a:p>
            <a:pPr>
              <a:buFont typeface="Wingdings" pitchFamily="2" charset="2"/>
              <a:buChar char="Ø"/>
            </a:pPr>
            <a:endParaRPr lang="is-IS" sz="1700" dirty="0" smtClean="0"/>
          </a:p>
          <a:p>
            <a:pPr>
              <a:buFont typeface="Wingdings" pitchFamily="2" charset="2"/>
              <a:buChar char="Ø"/>
            </a:pPr>
            <a:r>
              <a:rPr lang="is-IS" sz="1700" dirty="0" smtClean="0"/>
              <a:t>Menntun: Stúdentspróf ásamt því að hafa lokið nokkrum einingum í tölvunarfræði við HÍ</a:t>
            </a:r>
          </a:p>
          <a:p>
            <a:pPr>
              <a:buFont typeface="Wingdings" pitchFamily="2" charset="2"/>
              <a:buChar char="Ø"/>
            </a:pPr>
            <a:endParaRPr lang="is-IS" sz="1700" dirty="0" smtClean="0"/>
          </a:p>
          <a:p>
            <a:pPr>
              <a:buFont typeface="Wingdings" pitchFamily="2" charset="2"/>
              <a:buChar char="Ø"/>
            </a:pPr>
            <a:r>
              <a:rPr lang="is-IS" sz="1700" dirty="0" smtClean="0"/>
              <a:t>Atvinnulaus síðaðstliðin ár</a:t>
            </a:r>
          </a:p>
          <a:p>
            <a:pPr>
              <a:buFont typeface="Wingdings" pitchFamily="2" charset="2"/>
              <a:buChar char="Ø"/>
            </a:pPr>
            <a:endParaRPr lang="is-IS" sz="1700" dirty="0" smtClean="0"/>
          </a:p>
          <a:p>
            <a:pPr>
              <a:buFont typeface="Wingdings" pitchFamily="2" charset="2"/>
              <a:buChar char="Ø"/>
            </a:pPr>
            <a:r>
              <a:rPr lang="is-IS" sz="1700" dirty="0" smtClean="0"/>
              <a:t>Félagslega einangraður</a:t>
            </a:r>
          </a:p>
          <a:p>
            <a:pPr>
              <a:buFont typeface="Wingdings" pitchFamily="2" charset="2"/>
              <a:buChar char="Ø"/>
            </a:pPr>
            <a:endParaRPr lang="is-IS" sz="1700" dirty="0" smtClean="0"/>
          </a:p>
          <a:p>
            <a:pPr>
              <a:buFont typeface="Wingdings" pitchFamily="2" charset="2"/>
              <a:buChar char="Ø"/>
            </a:pPr>
            <a:r>
              <a:rPr lang="is-IS" sz="1700" dirty="0" smtClean="0"/>
              <a:t>Félagsfærni mjög slök</a:t>
            </a:r>
          </a:p>
          <a:p>
            <a:pPr>
              <a:buFont typeface="Wingdings" pitchFamily="2" charset="2"/>
              <a:buChar char="Ø"/>
            </a:pPr>
            <a:endParaRPr lang="is-IS" sz="1700" dirty="0" smtClean="0"/>
          </a:p>
          <a:p>
            <a:pPr>
              <a:buFont typeface="Wingdings" pitchFamily="2" charset="2"/>
              <a:buChar char="Ø"/>
            </a:pPr>
            <a:r>
              <a:rPr lang="is-IS" sz="1700" dirty="0" smtClean="0"/>
              <a:t>Starfsþjálfun í húsnæði Specialisterne</a:t>
            </a:r>
          </a:p>
          <a:p>
            <a:pPr>
              <a:buFont typeface="Wingdings" pitchFamily="2" charset="2"/>
              <a:buChar char="Ø"/>
            </a:pPr>
            <a:endParaRPr lang="is-IS" sz="17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Mats- og þjálfunarferli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s-IS" dirty="0" smtClean="0"/>
              <a:t>Starfsmaður D byrjar hjá Specialisterne þann 12. janúar 2012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Menntun: “meira prófið”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Starfsreynsla: byggingaverkamaður, dyravarsla, póstútburður o.fl.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Félagslega mjög fær – þarf aðstoð við að skipuleggja sig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Byrjaði hjá lyfjafyrirtæki í mars 2012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Launað starf  frá 1. maí 2012</a:t>
            </a:r>
          </a:p>
          <a:p>
            <a:endParaRPr lang="is-I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Framtíðarsýn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176464"/>
          </a:xfrm>
        </p:spPr>
        <p:txBody>
          <a:bodyPr/>
          <a:lstStyle/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r>
              <a:rPr lang="is-IS" dirty="0" smtClean="0"/>
              <a:t>Efla innra starf Specialisterne enn frekar:</a:t>
            </a:r>
          </a:p>
          <a:p>
            <a:pPr marL="0" indent="0">
              <a:buNone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Námskeið og fræðsla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Heilsuefling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Eftirfylgni við þá sem eru í starfi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Fylgd á vinnustaði þegar þörf er á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Viðhalda og endurnýja tækjabúnað reglulega</a:t>
            </a:r>
          </a:p>
          <a:p>
            <a:pPr>
              <a:buFont typeface="Arial" panose="020B0604020202020204" pitchFamily="34" charset="0"/>
              <a:buChar char="•"/>
            </a:pPr>
            <a:endParaRPr lang="is-IS" dirty="0"/>
          </a:p>
          <a:p>
            <a:pPr marL="0" indent="0" algn="ctr">
              <a:buNone/>
            </a:pPr>
            <a:r>
              <a:rPr lang="is-IS" b="1" dirty="0" smtClean="0"/>
              <a:t>                                                Specialisterne er komið til vera</a:t>
            </a:r>
            <a:r>
              <a:rPr lang="is-IS" b="1" dirty="0" smtClean="0">
                <a:sym typeface="Wingdings" panose="05000000000000000000" pitchFamily="2" charset="2"/>
              </a:rPr>
              <a:t></a:t>
            </a:r>
            <a:endParaRPr lang="is-IS" b="1" dirty="0" smtClean="0"/>
          </a:p>
          <a:p>
            <a:pPr>
              <a:buFont typeface="Arial" panose="020B0604020202020204" pitchFamily="34" charset="0"/>
              <a:buChar char="•"/>
            </a:pPr>
            <a:endParaRPr lang="is-IS" dirty="0" smtClean="0"/>
          </a:p>
          <a:p>
            <a:pPr>
              <a:buFont typeface="Arial" panose="020B0604020202020204" pitchFamily="34" charset="0"/>
              <a:buChar char="•"/>
            </a:pPr>
            <a:endParaRPr lang="is-IS" dirty="0"/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="" xmlns:p14="http://schemas.microsoft.com/office/powerpoint/2010/main" val="23760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Pladsholder til indhold 1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697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err="1" smtClean="0"/>
              <a:t>Lítið</a:t>
            </a:r>
            <a:r>
              <a:rPr lang="en-GB" dirty="0" smtClean="0"/>
              <a:t> </a:t>
            </a:r>
            <a:r>
              <a:rPr lang="en-GB" dirty="0" err="1" smtClean="0"/>
              <a:t>eða</a:t>
            </a:r>
            <a:r>
              <a:rPr lang="en-GB" dirty="0" smtClean="0"/>
              <a:t> </a:t>
            </a:r>
            <a:r>
              <a:rPr lang="en-GB" dirty="0" err="1" smtClean="0"/>
              <a:t>ekkert</a:t>
            </a:r>
            <a:r>
              <a:rPr lang="en-GB" dirty="0" smtClean="0"/>
              <a:t> um </a:t>
            </a:r>
            <a:r>
              <a:rPr lang="en-GB" dirty="0" err="1" smtClean="0"/>
              <a:t>atvinnuúrræði</a:t>
            </a:r>
            <a:r>
              <a:rPr lang="en-GB" dirty="0" smtClean="0"/>
              <a:t> </a:t>
            </a:r>
            <a:r>
              <a:rPr lang="en-GB" dirty="0" err="1" smtClean="0"/>
              <a:t>fyrir</a:t>
            </a:r>
            <a:r>
              <a:rPr lang="en-GB" dirty="0" smtClean="0"/>
              <a:t> </a:t>
            </a:r>
            <a:r>
              <a:rPr lang="en-GB" dirty="0" err="1" smtClean="0"/>
              <a:t>einstaklinga</a:t>
            </a:r>
            <a:r>
              <a:rPr lang="en-GB" dirty="0" smtClean="0"/>
              <a:t> </a:t>
            </a:r>
            <a:r>
              <a:rPr lang="en-GB" dirty="0" err="1" smtClean="0"/>
              <a:t>með</a:t>
            </a:r>
            <a:r>
              <a:rPr lang="en-GB" dirty="0" smtClean="0"/>
              <a:t> </a:t>
            </a:r>
            <a:r>
              <a:rPr lang="en-GB" dirty="0" err="1" smtClean="0"/>
              <a:t>greiningu</a:t>
            </a:r>
            <a:r>
              <a:rPr lang="en-GB" dirty="0" smtClean="0"/>
              <a:t> á </a:t>
            </a:r>
            <a:r>
              <a:rPr lang="en-GB" dirty="0" err="1" smtClean="0"/>
              <a:t>einhverfurófinu</a:t>
            </a:r>
            <a:r>
              <a:rPr lang="en-GB" dirty="0" smtClean="0"/>
              <a:t> (2007)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GB" dirty="0" err="1" smtClean="0">
                <a:sym typeface="Wingdings" pitchFamily="2" charset="2"/>
              </a:rPr>
              <a:t>Specialisterne</a:t>
            </a:r>
            <a:r>
              <a:rPr lang="en-GB" dirty="0" smtClean="0">
                <a:sym typeface="Wingdings" pitchFamily="2" charset="2"/>
              </a:rPr>
              <a:t> í </a:t>
            </a:r>
            <a:r>
              <a:rPr lang="en-GB" dirty="0" err="1" smtClean="0">
                <a:sym typeface="Wingdings" pitchFamily="2" charset="2"/>
              </a:rPr>
              <a:t>Danmörku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Thorkil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Sonne</a:t>
            </a:r>
            <a:r>
              <a:rPr lang="en-GB" dirty="0" smtClean="0"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GB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GB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GB" dirty="0" err="1" smtClean="0">
                <a:sym typeface="Wingdings" pitchFamily="2" charset="2"/>
              </a:rPr>
              <a:t>Þörfin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fyrir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Specialisterne</a:t>
            </a:r>
            <a:r>
              <a:rPr lang="en-GB" dirty="0" smtClean="0">
                <a:sym typeface="Wingdings" pitchFamily="2" charset="2"/>
              </a:rPr>
              <a:t> á </a:t>
            </a:r>
            <a:r>
              <a:rPr lang="en-GB" dirty="0" err="1" smtClean="0">
                <a:sym typeface="Wingdings" pitchFamily="2" charset="2"/>
              </a:rPr>
              <a:t>Íslandi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könnuð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frekar</a:t>
            </a:r>
            <a:r>
              <a:rPr lang="en-GB" dirty="0" smtClean="0">
                <a:sym typeface="Wingdings" pitchFamily="2" charset="2"/>
              </a:rPr>
              <a:t> (2009 - 2010)</a:t>
            </a:r>
          </a:p>
          <a:p>
            <a:pPr>
              <a:buFont typeface="Wingdings" pitchFamily="2" charset="2"/>
              <a:buChar char="Ø"/>
            </a:pPr>
            <a:endParaRPr lang="en-GB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GB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GB" dirty="0" err="1" smtClean="0">
                <a:sym typeface="Wingdings" pitchFamily="2" charset="2"/>
              </a:rPr>
              <a:t>Sérfræðingarnir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ses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stofnað</a:t>
            </a:r>
            <a:r>
              <a:rPr lang="en-GB" dirty="0" smtClean="0">
                <a:sym typeface="Wingdings" pitchFamily="2" charset="2"/>
              </a:rPr>
              <a:t> (</a:t>
            </a:r>
            <a:r>
              <a:rPr lang="en-GB" dirty="0" err="1" smtClean="0">
                <a:sym typeface="Wingdings" pitchFamily="2" charset="2"/>
              </a:rPr>
              <a:t>feb</a:t>
            </a:r>
            <a:r>
              <a:rPr lang="en-GB" dirty="0" smtClean="0">
                <a:sym typeface="Wingdings" pitchFamily="2" charset="2"/>
              </a:rPr>
              <a:t> 2010)</a:t>
            </a:r>
          </a:p>
          <a:p>
            <a:pPr>
              <a:buFont typeface="Wingdings" pitchFamily="2" charset="2"/>
              <a:buChar char="Ø"/>
            </a:pPr>
            <a:endParaRPr lang="en-GB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GB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GB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GB" dirty="0" smtClean="0"/>
          </a:p>
        </p:txBody>
      </p:sp>
      <p:sp>
        <p:nvSpPr>
          <p:cNvPr id="8194" name="Titel 2"/>
          <p:cNvSpPr>
            <a:spLocks noGrp="1"/>
          </p:cNvSpPr>
          <p:nvPr>
            <p:ph type="title"/>
          </p:nvPr>
        </p:nvSpPr>
        <p:spPr>
          <a:xfrm>
            <a:off x="500063" y="1214438"/>
            <a:ext cx="8229600" cy="1000125"/>
          </a:xfrm>
        </p:spPr>
        <p:txBody>
          <a:bodyPr/>
          <a:lstStyle/>
          <a:p>
            <a:r>
              <a:rPr lang="en-GB" dirty="0" err="1" smtClean="0"/>
              <a:t>Upphafið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Pladsholder til indhold 1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697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err="1" smtClean="0"/>
              <a:t>Stofnaði</a:t>
            </a:r>
            <a:r>
              <a:rPr lang="en-GB" dirty="0" smtClean="0"/>
              <a:t> </a:t>
            </a:r>
            <a:r>
              <a:rPr lang="en-GB" dirty="0" err="1" smtClean="0"/>
              <a:t>Specialisterne</a:t>
            </a:r>
            <a:r>
              <a:rPr lang="en-GB" dirty="0" smtClean="0"/>
              <a:t> í </a:t>
            </a:r>
            <a:r>
              <a:rPr lang="en-GB" dirty="0" err="1" smtClean="0"/>
              <a:t>Danmörku</a:t>
            </a:r>
            <a:r>
              <a:rPr lang="en-GB" dirty="0" smtClean="0"/>
              <a:t> í </a:t>
            </a:r>
            <a:r>
              <a:rPr lang="en-GB" dirty="0" err="1" smtClean="0"/>
              <a:t>september</a:t>
            </a:r>
            <a:r>
              <a:rPr lang="en-GB" dirty="0" smtClean="0"/>
              <a:t> 2003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err="1" smtClean="0"/>
              <a:t>Sagði</a:t>
            </a:r>
            <a:r>
              <a:rPr lang="en-GB" dirty="0" smtClean="0"/>
              <a:t> </a:t>
            </a:r>
            <a:r>
              <a:rPr lang="en-GB" dirty="0" err="1" smtClean="0"/>
              <a:t>upp</a:t>
            </a:r>
            <a:r>
              <a:rPr lang="en-GB" dirty="0" smtClean="0"/>
              <a:t> </a:t>
            </a:r>
            <a:r>
              <a:rPr lang="en-GB" dirty="0" err="1" smtClean="0"/>
              <a:t>vinnunni</a:t>
            </a:r>
            <a:r>
              <a:rPr lang="en-GB" dirty="0" smtClean="0"/>
              <a:t> </a:t>
            </a:r>
            <a:r>
              <a:rPr lang="en-GB" dirty="0" err="1" smtClean="0"/>
              <a:t>sinni</a:t>
            </a:r>
            <a:r>
              <a:rPr lang="en-GB" dirty="0" smtClean="0"/>
              <a:t>, </a:t>
            </a:r>
            <a:r>
              <a:rPr lang="en-GB" dirty="0" err="1" smtClean="0"/>
              <a:t>veðsetti</a:t>
            </a:r>
            <a:r>
              <a:rPr lang="en-GB" dirty="0" smtClean="0"/>
              <a:t> </a:t>
            </a:r>
            <a:r>
              <a:rPr lang="en-GB" dirty="0" err="1" smtClean="0"/>
              <a:t>húsið</a:t>
            </a:r>
            <a:r>
              <a:rPr lang="en-GB" dirty="0" smtClean="0"/>
              <a:t> </a:t>
            </a:r>
            <a:r>
              <a:rPr lang="en-GB" dirty="0" err="1" smtClean="0"/>
              <a:t>sitt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fór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stað</a:t>
            </a:r>
            <a:r>
              <a:rPr lang="en-GB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err="1" smtClean="0"/>
              <a:t>Markmið</a:t>
            </a:r>
            <a:r>
              <a:rPr lang="en-GB" dirty="0" smtClean="0"/>
              <a:t> </a:t>
            </a:r>
            <a:r>
              <a:rPr lang="en-GB" dirty="0" err="1" smtClean="0"/>
              <a:t>Torkil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að</a:t>
            </a:r>
            <a:r>
              <a:rPr lang="en-GB" dirty="0" smtClean="0"/>
              <a:t> </a:t>
            </a:r>
            <a:r>
              <a:rPr lang="en-GB" dirty="0" err="1" smtClean="0"/>
              <a:t>skapa</a:t>
            </a:r>
            <a:r>
              <a:rPr lang="en-GB" dirty="0" smtClean="0"/>
              <a:t> </a:t>
            </a:r>
            <a:r>
              <a:rPr lang="en-GB" dirty="0" err="1" smtClean="0"/>
              <a:t>eina</a:t>
            </a:r>
            <a:r>
              <a:rPr lang="en-GB" dirty="0" smtClean="0"/>
              <a:t> </a:t>
            </a:r>
            <a:r>
              <a:rPr lang="en-GB" dirty="0" err="1" smtClean="0"/>
              <a:t>milljón</a:t>
            </a:r>
            <a:r>
              <a:rPr lang="en-GB" dirty="0" smtClean="0"/>
              <a:t> </a:t>
            </a:r>
            <a:r>
              <a:rPr lang="en-GB" dirty="0" err="1" smtClean="0"/>
              <a:t>starfa</a:t>
            </a:r>
            <a:r>
              <a:rPr lang="en-GB" dirty="0" smtClean="0"/>
              <a:t> </a:t>
            </a:r>
            <a:r>
              <a:rPr lang="en-GB" dirty="0" err="1" smtClean="0"/>
              <a:t>fyrir</a:t>
            </a:r>
            <a:r>
              <a:rPr lang="en-GB" dirty="0" smtClean="0"/>
              <a:t> </a:t>
            </a:r>
            <a:r>
              <a:rPr lang="en-GB" dirty="0" err="1" smtClean="0"/>
              <a:t>fólk</a:t>
            </a:r>
            <a:r>
              <a:rPr lang="en-GB" dirty="0" smtClean="0"/>
              <a:t> </a:t>
            </a:r>
            <a:r>
              <a:rPr lang="en-GB" dirty="0" err="1" smtClean="0"/>
              <a:t>með</a:t>
            </a:r>
            <a:r>
              <a:rPr lang="en-GB" dirty="0" smtClean="0"/>
              <a:t> </a:t>
            </a:r>
            <a:r>
              <a:rPr lang="en-GB" dirty="0" err="1" smtClean="0"/>
              <a:t>greiningu</a:t>
            </a:r>
            <a:r>
              <a:rPr lang="en-GB" dirty="0" smtClean="0"/>
              <a:t> á </a:t>
            </a:r>
            <a:r>
              <a:rPr lang="en-GB" dirty="0" err="1" smtClean="0"/>
              <a:t>einhverfurófinu</a:t>
            </a: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err="1" smtClean="0"/>
              <a:t>Fyrirtækið</a:t>
            </a:r>
            <a:r>
              <a:rPr lang="en-GB" dirty="0" smtClean="0"/>
              <a:t> </a:t>
            </a:r>
            <a:r>
              <a:rPr lang="en-GB" dirty="0" err="1" smtClean="0"/>
              <a:t>hefur</a:t>
            </a:r>
            <a:r>
              <a:rPr lang="en-GB" dirty="0" smtClean="0"/>
              <a:t> </a:t>
            </a:r>
            <a:r>
              <a:rPr lang="en-GB" dirty="0" err="1" smtClean="0"/>
              <a:t>hlotið</a:t>
            </a:r>
            <a:r>
              <a:rPr lang="en-GB" dirty="0" smtClean="0"/>
              <a:t> </a:t>
            </a:r>
            <a:r>
              <a:rPr lang="en-GB" dirty="0" err="1" smtClean="0"/>
              <a:t>mikla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jákvæða</a:t>
            </a:r>
            <a:r>
              <a:rPr lang="en-GB" dirty="0" smtClean="0"/>
              <a:t> </a:t>
            </a:r>
            <a:r>
              <a:rPr lang="en-GB" dirty="0" err="1" smtClean="0"/>
              <a:t>umfjöllun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nýjum</a:t>
            </a:r>
            <a:r>
              <a:rPr lang="en-GB" dirty="0" smtClean="0"/>
              <a:t> </a:t>
            </a:r>
            <a:r>
              <a:rPr lang="en-GB" dirty="0" err="1" smtClean="0"/>
              <a:t>fyrirtækum</a:t>
            </a:r>
            <a:r>
              <a:rPr lang="en-GB" dirty="0" smtClean="0"/>
              <a:t> </a:t>
            </a:r>
            <a:r>
              <a:rPr lang="en-GB" dirty="0" err="1" smtClean="0"/>
              <a:t>byggð</a:t>
            </a:r>
            <a:r>
              <a:rPr lang="en-GB" dirty="0" smtClean="0"/>
              <a:t> á </a:t>
            </a:r>
            <a:r>
              <a:rPr lang="en-GB" dirty="0" err="1" smtClean="0"/>
              <a:t>hugmyndafræði</a:t>
            </a:r>
            <a:r>
              <a:rPr lang="en-GB" dirty="0" smtClean="0"/>
              <a:t> </a:t>
            </a:r>
            <a:r>
              <a:rPr lang="en-GB" dirty="0" err="1" smtClean="0"/>
              <a:t>Torkil</a:t>
            </a:r>
            <a:r>
              <a:rPr lang="en-GB" dirty="0" smtClean="0"/>
              <a:t> </a:t>
            </a:r>
            <a:r>
              <a:rPr lang="en-GB" dirty="0" err="1" smtClean="0"/>
              <a:t>fjölgar</a:t>
            </a:r>
            <a:r>
              <a:rPr lang="en-GB" dirty="0" smtClean="0"/>
              <a:t>, </a:t>
            </a:r>
            <a:r>
              <a:rPr lang="en-GB" dirty="0" err="1" smtClean="0"/>
              <a:t>t.d</a:t>
            </a:r>
            <a:r>
              <a:rPr lang="en-GB" dirty="0" smtClean="0"/>
              <a:t> á </a:t>
            </a:r>
            <a:r>
              <a:rPr lang="en-GB" dirty="0" err="1" smtClean="0"/>
              <a:t>Íslandi</a:t>
            </a:r>
            <a:r>
              <a:rPr lang="en-GB" dirty="0" smtClean="0"/>
              <a:t>, </a:t>
            </a:r>
            <a:r>
              <a:rPr lang="en-GB" dirty="0" err="1" smtClean="0"/>
              <a:t>Skotlandi</a:t>
            </a:r>
            <a:r>
              <a:rPr lang="en-GB" dirty="0" smtClean="0"/>
              <a:t>, </a:t>
            </a:r>
            <a:r>
              <a:rPr lang="en-GB" dirty="0" err="1" smtClean="0"/>
              <a:t>Póllandi</a:t>
            </a:r>
            <a:r>
              <a:rPr lang="en-GB" dirty="0" smtClean="0"/>
              <a:t>, </a:t>
            </a:r>
            <a:r>
              <a:rPr lang="en-GB" dirty="0" err="1" smtClean="0"/>
              <a:t>Þýskalandi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víðar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7170" name="Titel 2"/>
          <p:cNvSpPr>
            <a:spLocks noGrp="1"/>
          </p:cNvSpPr>
          <p:nvPr>
            <p:ph type="title"/>
          </p:nvPr>
        </p:nvSpPr>
        <p:spPr>
          <a:xfrm>
            <a:off x="500063" y="1214438"/>
            <a:ext cx="8229600" cy="1000125"/>
          </a:xfrm>
        </p:spPr>
        <p:txBody>
          <a:bodyPr/>
          <a:lstStyle/>
          <a:p>
            <a:r>
              <a:rPr lang="en-GB" dirty="0" err="1" smtClean="0"/>
              <a:t>Torkil</a:t>
            </a:r>
            <a:r>
              <a:rPr lang="en-GB" dirty="0" smtClean="0"/>
              <a:t> </a:t>
            </a:r>
            <a:r>
              <a:rPr lang="en-GB" dirty="0" err="1" smtClean="0"/>
              <a:t>Sonne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59"/>
            <a:ext cx="5328592" cy="496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ars Sonne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8257032" cy="46140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:\myndir\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560491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69729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s-IS" dirty="0" smtClean="0"/>
              <a:t>Stjórn Specialisterne skipa sjö einstaklingar sem allir eru aðstandendur einstaklinga með greiningu á einhverfurófinu</a:t>
            </a:r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Auglýst í desember 2010 eftir framkvæmdastjóra &amp; einhverfuráðgjafa í apríl 2011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Framkvæmdastjóri ráðinn í janúar 2011 í fullt starf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Einhverfuráðgjafi ráðinn frá 1. júní 2011 í fullt starf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Starfsmaður ráðinn frá Rvík frá nóvember 2014 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Námskeið/þekkingarflutningur í Danmörku í vorið 2011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Stjórn og starfsfólk Specialisterne á Íslandi</a:t>
            </a:r>
            <a:endParaRPr lang="en-US" dirty="0"/>
          </a:p>
        </p:txBody>
      </p:sp>
      <p:pic>
        <p:nvPicPr>
          <p:cNvPr id="4" name="Picture 6" descr="http://baldurseltjarnarnes.xd.is/upload/baldurseltjarnarnes.xd.is/files/oemRo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863999" cy="12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ites.google.com/site/specialisterneiceland/_/rsrc/1303896535391/home/eygloingolfsdottirradhineinhverfuradhgjafihjaspecialisterne/eygl%C3%B3.jpg?height=200&amp;width=13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429000"/>
            <a:ext cx="864096" cy="1299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jarndis arn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293096"/>
            <a:ext cx="1224136" cy="805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s-IS" dirty="0" smtClean="0"/>
              <a:t>Húsnæði í Síðumúla 32 – opnað </a:t>
            </a:r>
          </a:p>
          <a:p>
            <a:pPr>
              <a:buNone/>
            </a:pPr>
            <a:r>
              <a:rPr lang="is-IS" dirty="0" smtClean="0"/>
              <a:t>	formlega 2. apríl 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Tölvur, húsgögn og annað sem þarf til að </a:t>
            </a:r>
          </a:p>
          <a:p>
            <a:pPr>
              <a:buNone/>
            </a:pPr>
            <a:r>
              <a:rPr lang="is-IS" dirty="0" smtClean="0"/>
              <a:t>	opna skrifstofu fékkst gefins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Líkamansrækt og aðgengi að mötuneyti</a:t>
            </a:r>
          </a:p>
          <a:p>
            <a:pPr>
              <a:buNone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Styrkur frá Leonardo, VIRK, Velferðaráðuneytinu auk samnings við VMST</a:t>
            </a:r>
          </a:p>
          <a:p>
            <a:pPr>
              <a:buNone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Almennt mikil velvild fyrirtækja til okkar verkefnis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Fjármál, húsnæði &amp; fl.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204864"/>
            <a:ext cx="3120000" cy="205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Skapa sem flest störf í tæknigeiranum 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Hafa yfir að ráða hópi af ráðgjöfum sem hægt væri að “selja” í vinnu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Geta rekið Specialisterne með 2 – 4 launuðum starfsmönnum, fyrir okkar skjólstæðinga</a:t>
            </a:r>
          </a:p>
          <a:p>
            <a:pPr>
              <a:buFont typeface="Wingdings" pitchFamily="2" charset="2"/>
              <a:buChar char="Ø"/>
            </a:pPr>
            <a:endParaRPr lang="is-I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Væntingar í upphafi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ialisterne template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Specialisterne template</Template>
  <TotalTime>37067</TotalTime>
  <Words>605</Words>
  <Application>Microsoft Office PowerPoint</Application>
  <PresentationFormat>On-screen Show (4:3)</PresentationFormat>
  <Paragraphs>201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Specialisterne template</vt:lpstr>
      <vt:lpstr>Slide 1</vt:lpstr>
      <vt:lpstr>Upphafið</vt:lpstr>
      <vt:lpstr>Torkil Sonne</vt:lpstr>
      <vt:lpstr>Slide 4</vt:lpstr>
      <vt:lpstr>Slide 5</vt:lpstr>
      <vt:lpstr>Slide 6</vt:lpstr>
      <vt:lpstr>Stjórn og starfsfólk Specialisterne á Íslandi</vt:lpstr>
      <vt:lpstr>Fjármál, húsnæði &amp; fl.</vt:lpstr>
      <vt:lpstr>Væntingar í upphafi</vt:lpstr>
      <vt:lpstr>Slide 10</vt:lpstr>
      <vt:lpstr>Atvinnutækifæri - framtíðin</vt:lpstr>
      <vt:lpstr>Mats- og þjálfunarferlið</vt:lpstr>
      <vt:lpstr>Mats- og þjálfunarferlið</vt:lpstr>
      <vt:lpstr>Mats- og þjálfunarferlið</vt:lpstr>
      <vt:lpstr>Mats- og þjálfunarferli</vt:lpstr>
      <vt:lpstr>Mats- og þjálfunarferli</vt:lpstr>
      <vt:lpstr>Mats- og þjálfunarferli</vt:lpstr>
      <vt:lpstr>Framtíðarsýn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Compaq</dc:creator>
  <cp:lastModifiedBy>HP Compaq</cp:lastModifiedBy>
  <cp:revision>2977</cp:revision>
  <dcterms:created xsi:type="dcterms:W3CDTF">2011-10-17T15:07:10Z</dcterms:created>
  <dcterms:modified xsi:type="dcterms:W3CDTF">2014-02-25T15:14:54Z</dcterms:modified>
</cp:coreProperties>
</file>