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306" r:id="rId2"/>
    <p:sldId id="514" r:id="rId3"/>
    <p:sldId id="519" r:id="rId4"/>
    <p:sldId id="518" r:id="rId5"/>
    <p:sldId id="517" r:id="rId6"/>
    <p:sldId id="522" r:id="rId7"/>
    <p:sldId id="512" r:id="rId8"/>
    <p:sldId id="513" r:id="rId9"/>
    <p:sldId id="497" r:id="rId10"/>
    <p:sldId id="525" r:id="rId11"/>
    <p:sldId id="464" r:id="rId12"/>
    <p:sldId id="526" r:id="rId13"/>
    <p:sldId id="480" r:id="rId14"/>
    <p:sldId id="515" r:id="rId15"/>
    <p:sldId id="479" r:id="rId16"/>
    <p:sldId id="524" r:id="rId17"/>
    <p:sldId id="465" r:id="rId18"/>
    <p:sldId id="467" r:id="rId19"/>
    <p:sldId id="468" r:id="rId20"/>
    <p:sldId id="520" r:id="rId21"/>
    <p:sldId id="523" r:id="rId22"/>
    <p:sldId id="502" r:id="rId23"/>
    <p:sldId id="521" r:id="rId24"/>
    <p:sldId id="277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B6"/>
    <a:srgbClr val="FA5702"/>
    <a:srgbClr val="F75300"/>
    <a:srgbClr val="E1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62731" autoAdjust="0"/>
  </p:normalViewPr>
  <p:slideViewPr>
    <p:cSldViewPr>
      <p:cViewPr varScale="1">
        <p:scale>
          <a:sx n="87" d="100"/>
          <a:sy n="87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4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4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4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4F684A-C06C-4D55-8503-221729390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1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5ADFD-CF33-4DEC-B76E-10D32D32E93A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9087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8DDC6-8751-42C6-B5AB-72B4F4BFFC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8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B3C4D-65BA-41B3-B3D9-9CCE995463B7}" type="slidenum">
              <a:rPr lang="is-IS" smtClean="0"/>
              <a:pPr>
                <a:defRPr/>
              </a:pPr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545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ICF was designed to make international research on consequences of disease</a:t>
            </a:r>
          </a:p>
          <a:p>
            <a:pPr eaLnBrk="1" hangingPunct="1"/>
            <a:r>
              <a:rPr lang="en-US" smtClean="0"/>
              <a:t>comparable. It also drafts a picture of what work disability entails: not</a:t>
            </a:r>
          </a:p>
          <a:p>
            <a:pPr eaLnBrk="1" hangingPunct="1"/>
            <a:r>
              <a:rPr lang="en-US" smtClean="0"/>
              <a:t>just the medical diagnosis but also the relationship between the disabled</a:t>
            </a:r>
          </a:p>
          <a:p>
            <a:pPr eaLnBrk="1" hangingPunct="1"/>
            <a:r>
              <a:rPr lang="en-US" smtClean="0"/>
              <a:t>person, their work and, for example, health care or social insurance. This</a:t>
            </a:r>
          </a:p>
          <a:p>
            <a:pPr eaLnBrk="1" hangingPunct="1"/>
            <a:r>
              <a:rPr lang="en-US" smtClean="0"/>
              <a:t>approach is sometimes termed biopsychosocial [19]. Though ICF is not</a:t>
            </a:r>
          </a:p>
          <a:p>
            <a:pPr eaLnBrk="1" hangingPunct="1"/>
            <a:r>
              <a:rPr lang="en-US" smtClean="0"/>
              <a:t>designed for evaluation of work disability, it can provide a framework within</a:t>
            </a:r>
          </a:p>
          <a:p>
            <a:pPr eaLnBrk="1" hangingPunct="1"/>
            <a:r>
              <a:rPr lang="en-US" smtClean="0"/>
              <a:t>which such an evaluation can occur. In that case, the evaluation includes</a:t>
            </a:r>
          </a:p>
          <a:p>
            <a:pPr eaLnBrk="1" hangingPunct="1"/>
            <a:r>
              <a:rPr lang="en-US" smtClean="0"/>
              <a:t>the disease, therapy, existing impairments, activity limitations, as well as contribution of the person and the contribution of the environment, such as the company he works for.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 in all, it is not self-evident precisely what is evaluated in the evaluation</a:t>
            </a:r>
          </a:p>
          <a:p>
            <a:pPr eaLnBrk="1" hangingPunct="1"/>
            <a:r>
              <a:rPr lang="en-US" smtClean="0"/>
              <a:t>of work disability. This is problematic when studying the quality of the</a:t>
            </a:r>
          </a:p>
          <a:p>
            <a:pPr eaLnBrk="1" hangingPunct="1"/>
            <a:r>
              <a:rPr lang="en-US" smtClean="0"/>
              <a:t>evaluations.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2302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2438" cy="3195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38687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4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8E6E0-61B2-4687-B5EC-E98E84C6D56D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7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3674F-368E-47D0-8B8F-3ADC14BBF1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684A-C06C-4D55-8503-221729390A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684A-C06C-4D55-8503-221729390A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E7D70-C24F-41FA-8D16-37E49693E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AA794-E45D-4035-83CB-F5D51BEC74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B63CF-51AD-4878-A15E-7B2646368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A5702"/>
              </a:buClr>
              <a:defRPr/>
            </a:lvl1pPr>
            <a:lvl2pPr>
              <a:buClr>
                <a:srgbClr val="FA5702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4532C-395C-40C7-A76F-115F54AC8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07296-1FE1-4178-AA3F-127F7D6C4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0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F9BFD-4608-4211-B7DB-D6211AD7F7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B9BCC-D945-40E2-A5AD-8DAB1EB90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E2589-34C6-4AAC-B032-D0E530FEA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FCDD9-8F68-4B82-A8C4-9CCAEC231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0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125D6-4C72-4483-B744-09B5AA4A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1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CDE51-D5A6-4143-970D-7B596A75E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4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4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4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2E9EC4-C481-4A47-88BC-B2B533A9953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1" descr="Virk_texti_neds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81750"/>
            <a:ext cx="47545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VIRK logo fyrir indesign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04813"/>
            <a:ext cx="17367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A570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A5702"/>
          </a:solidFill>
          <a:latin typeface="Arial" charset="0"/>
          <a:ea typeface="ＭＳ Ｐゴシック" pitchFamily="-4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A5702"/>
          </a:solidFill>
          <a:latin typeface="Arial" charset="0"/>
          <a:ea typeface="ＭＳ Ｐゴシック" pitchFamily="-4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A5702"/>
          </a:solidFill>
          <a:latin typeface="Arial" charset="0"/>
          <a:ea typeface="ＭＳ Ｐゴシック" pitchFamily="-4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A5702"/>
          </a:solidFill>
          <a:latin typeface="Arial" charset="0"/>
          <a:ea typeface="ＭＳ Ｐゴシック" pitchFamily="-4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k.i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Ársfundur_VIRK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9144000" cy="6865938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is-IS" sz="2800" b="1" dirty="0" smtClean="0">
                <a:solidFill>
                  <a:schemeClr val="bg1"/>
                </a:solidFill>
              </a:rPr>
              <a:t>Starfsgetumat</a:t>
            </a:r>
            <a:br>
              <a:rPr lang="is-IS" sz="2800" b="1" dirty="0" smtClean="0">
                <a:solidFill>
                  <a:schemeClr val="bg1"/>
                </a:solidFill>
              </a:rPr>
            </a:br>
            <a:r>
              <a:rPr lang="is-IS" sz="2800" b="1" dirty="0" smtClean="0">
                <a:solidFill>
                  <a:schemeClr val="bg1"/>
                </a:solidFill>
              </a:rPr>
              <a:t>Ný hugsun, breyttar áherslur</a:t>
            </a:r>
            <a:endParaRPr lang="en-US" sz="700" i="1" dirty="0"/>
          </a:p>
        </p:txBody>
      </p:sp>
      <p:pic>
        <p:nvPicPr>
          <p:cNvPr id="2062" name="Picture 14" descr="VIRK logo1280x7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708650"/>
            <a:ext cx="2000250" cy="692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293151"/>
            <a:ext cx="5758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smtClean="0"/>
              <a:t>Ása </a:t>
            </a:r>
            <a:r>
              <a:rPr lang="is-IS" sz="2000" dirty="0" smtClean="0"/>
              <a:t>Dóra Konráðsdóttir, sviðsstjóri Starfsendurhæfingarsviðs VIRK</a:t>
            </a:r>
          </a:p>
        </p:txBody>
      </p:sp>
    </p:spTree>
    <p:extLst>
      <p:ext uri="{BB962C8B-B14F-4D97-AF65-F5344CB8AC3E}">
        <p14:creationId xmlns:p14="http://schemas.microsoft.com/office/powerpoint/2010/main" val="29354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6243638" cy="1143000"/>
          </a:xfrm>
        </p:spPr>
        <p:txBody>
          <a:bodyPr/>
          <a:lstStyle/>
          <a:p>
            <a:pPr algn="l"/>
            <a:r>
              <a:rPr lang="is-IS" sz="3200" dirty="0" smtClean="0"/>
              <a:t>Að meta getu ekki síður en vangetu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114800"/>
          </a:xfrm>
        </p:spPr>
        <p:txBody>
          <a:bodyPr/>
          <a:lstStyle/>
          <a:p>
            <a:r>
              <a:rPr lang="is-IS" sz="2000" dirty="0" smtClean="0"/>
              <a:t>Að </a:t>
            </a:r>
            <a:r>
              <a:rPr lang="is-IS" sz="2000" dirty="0" smtClean="0"/>
              <a:t>meta getu til starfa er gert með þjónustuferli þar sem tækifæri gefst til að aðstoða einstaklinga við að finna styrkleika og yfirstíga </a:t>
            </a:r>
            <a:r>
              <a:rPr lang="is-IS" sz="2000" dirty="0" smtClean="0"/>
              <a:t>hindranir</a:t>
            </a:r>
          </a:p>
          <a:p>
            <a:r>
              <a:rPr lang="is-IS" sz="2000" dirty="0" smtClean="0"/>
              <a:t>Möguleikar </a:t>
            </a:r>
            <a:r>
              <a:rPr lang="is-IS" sz="2000" dirty="0"/>
              <a:t>og tækifæri </a:t>
            </a:r>
            <a:r>
              <a:rPr lang="is-IS" sz="2000" dirty="0" smtClean="0"/>
              <a:t>skoðað á markvissan hátt í </a:t>
            </a:r>
            <a:r>
              <a:rPr lang="is-IS" sz="2000" dirty="0"/>
              <a:t>síbreytilegu </a:t>
            </a:r>
            <a:r>
              <a:rPr lang="is-IS" sz="2000" dirty="0" smtClean="0"/>
              <a:t>umhverfi og sett í samhengi við færni einstaklings</a:t>
            </a:r>
          </a:p>
          <a:p>
            <a:r>
              <a:rPr lang="is-IS" sz="2000" dirty="0"/>
              <a:t>Að horfa á hvað einstaklingurinn </a:t>
            </a:r>
            <a:r>
              <a:rPr lang="is-IS" sz="2000" b="1" dirty="0"/>
              <a:t>getur gert í stað þess hvað hann getur ekki gert </a:t>
            </a:r>
            <a:r>
              <a:rPr lang="is-IS" sz="2000" dirty="0"/>
              <a:t>skilar góðum árangri (OECD, 2010). </a:t>
            </a:r>
          </a:p>
          <a:p>
            <a:endParaRPr lang="is-IS" sz="2000" dirty="0"/>
          </a:p>
          <a:p>
            <a:pPr marL="0" indent="0">
              <a:buNone/>
              <a:defRPr/>
            </a:pPr>
            <a:endParaRPr lang="is-IS" sz="2000" dirty="0" smtClean="0"/>
          </a:p>
          <a:p>
            <a:pPr marL="0" indent="0">
              <a:buNone/>
              <a:defRPr/>
            </a:pPr>
            <a:endParaRPr lang="is-IS" sz="2000" dirty="0" smtClean="0"/>
          </a:p>
          <a:p>
            <a:pPr marL="0" indent="0">
              <a:buNone/>
              <a:defRPr/>
            </a:pPr>
            <a:endParaRPr lang="is-IS" sz="2000" dirty="0" smtClean="0"/>
          </a:p>
          <a:p>
            <a:pPr marL="0" indent="0">
              <a:buNone/>
              <a:defRPr/>
            </a:pPr>
            <a:r>
              <a:rPr lang="is-IS" sz="2000" dirty="0" smtClean="0"/>
              <a:t>Lögð er áhersla á að tryggja </a:t>
            </a:r>
            <a:r>
              <a:rPr lang="is-IS" sz="2000" dirty="0"/>
              <a:t>öllum einstaklingum </a:t>
            </a:r>
            <a:r>
              <a:rPr lang="is-IS" sz="2000" dirty="0" smtClean="0"/>
              <a:t>góða </a:t>
            </a:r>
            <a:r>
              <a:rPr lang="is-IS" sz="2000" dirty="0"/>
              <a:t>og skilvirka þjónustu í starfsendurhæfingu þar sem markmiðið er að vinna að því að takmarka hindranir, efla getu og finna stað við hæfi á </a:t>
            </a:r>
            <a:r>
              <a:rPr lang="is-IS" sz="2000" dirty="0" smtClean="0"/>
              <a:t>vinnumarkaði</a:t>
            </a:r>
          </a:p>
          <a:p>
            <a:pPr marL="5715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400050"/>
            <a:endParaRPr lang="en-US" sz="2000" dirty="0">
              <a:solidFill>
                <a:srgbClr val="000000"/>
              </a:solidFill>
            </a:endParaRPr>
          </a:p>
          <a:p>
            <a:pPr marL="400050"/>
            <a:endParaRPr lang="is-IS" sz="2000" dirty="0"/>
          </a:p>
          <a:p>
            <a:endParaRPr lang="is-IS" sz="2000" dirty="0"/>
          </a:p>
          <a:p>
            <a:endParaRPr lang="is-IS" sz="20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835696" y="3789040"/>
            <a:ext cx="5472608" cy="864096"/>
          </a:xfrm>
          <a:prstGeom prst="rightArrow">
            <a:avLst/>
          </a:prstGeom>
          <a:solidFill>
            <a:srgbClr val="F75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05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3792"/>
            <a:ext cx="6406480" cy="1143000"/>
          </a:xfrm>
        </p:spPr>
        <p:txBody>
          <a:bodyPr/>
          <a:lstStyle/>
          <a:p>
            <a:pPr algn="l"/>
            <a:r>
              <a:rPr lang="is-IS" sz="3200" dirty="0" smtClean="0"/>
              <a:t>Starfsendurhæfingarferill nátengdur við mat á starfsgetu </a:t>
            </a:r>
            <a:endParaRPr lang="is-I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96752"/>
            <a:ext cx="72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A5702"/>
              </a:buClr>
              <a:buChar char="•"/>
            </a:pPr>
            <a:endParaRPr lang="is-IS" sz="2000" dirty="0" smtClean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A5702"/>
              </a:buClr>
              <a:buChar char="•"/>
            </a:pPr>
            <a:r>
              <a:rPr lang="is-IS" sz="2000" dirty="0" smtClean="0">
                <a:latin typeface="+mn-lt"/>
                <a:ea typeface="+mn-ea"/>
              </a:rPr>
              <a:t>Mat á stöðu og þróun yfir </a:t>
            </a:r>
            <a:r>
              <a:rPr lang="is-IS" sz="2000" dirty="0" smtClean="0">
                <a:latin typeface="+mn-lt"/>
                <a:ea typeface="+mn-ea"/>
              </a:rPr>
              <a:t>tíma</a:t>
            </a:r>
          </a:p>
          <a:p>
            <a:pPr marL="342900" indent="-342900">
              <a:spcBef>
                <a:spcPct val="20000"/>
              </a:spcBef>
              <a:buClr>
                <a:srgbClr val="FA5702"/>
              </a:buClr>
              <a:buFontTx/>
              <a:buChar char="•"/>
            </a:pPr>
            <a:r>
              <a:rPr lang="is-IS" sz="2000" kern="0" dirty="0">
                <a:solidFill>
                  <a:srgbClr val="000000"/>
                </a:solidFill>
              </a:rPr>
              <a:t>Þverfagleg nálgun á öllum stigum</a:t>
            </a:r>
          </a:p>
          <a:p>
            <a:pPr eaLnBrk="0" hangingPunct="0">
              <a:spcBef>
                <a:spcPct val="20000"/>
              </a:spcBef>
              <a:buClr>
                <a:srgbClr val="FA5702"/>
              </a:buClr>
            </a:pPr>
            <a:endParaRPr lang="is-IS" sz="2000" dirty="0" smtClean="0"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293096"/>
            <a:ext cx="7918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FA5702"/>
              </a:buClr>
              <a:buFontTx/>
              <a:buChar char="•"/>
            </a:pPr>
            <a:r>
              <a:rPr lang="is-IS" sz="2000" kern="0" dirty="0">
                <a:solidFill>
                  <a:srgbClr val="000000"/>
                </a:solidFill>
                <a:latin typeface="+mn-lt"/>
              </a:rPr>
              <a:t>Íhlutun í starfsendurhæfingarferlinu eru mikilvægar upplýsingar inn í starfsgetumatið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FA5702"/>
              </a:buClr>
              <a:buFontTx/>
              <a:buChar char="•"/>
            </a:pPr>
            <a:r>
              <a:rPr lang="is-IS" sz="2000" kern="0" dirty="0">
                <a:solidFill>
                  <a:srgbClr val="000000"/>
                </a:solidFill>
                <a:latin typeface="+mn-lt"/>
              </a:rPr>
              <a:t>Mismunandi </a:t>
            </a:r>
            <a:r>
              <a:rPr lang="is-IS" sz="2000" kern="0" dirty="0" smtClean="0">
                <a:solidFill>
                  <a:srgbClr val="000000"/>
                </a:solidFill>
                <a:latin typeface="+mn-lt"/>
              </a:rPr>
              <a:t>áherslur eftir </a:t>
            </a:r>
            <a:r>
              <a:rPr lang="is-IS" sz="2000" kern="0" dirty="0">
                <a:solidFill>
                  <a:srgbClr val="000000"/>
                </a:solidFill>
                <a:latin typeface="+mn-lt"/>
              </a:rPr>
              <a:t>stöðu einstaklingsins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FA5702"/>
              </a:buClr>
              <a:buFontTx/>
              <a:buChar char="•"/>
            </a:pPr>
            <a:r>
              <a:rPr lang="is-IS" sz="2000" kern="0" dirty="0">
                <a:solidFill>
                  <a:srgbClr val="000000"/>
                </a:solidFill>
                <a:latin typeface="+mn-lt"/>
              </a:rPr>
              <a:t>Tryggt að unnið sé með hindranir en samhliða því er byggt á styrkleikum </a:t>
            </a:r>
            <a:r>
              <a:rPr lang="is-IS" sz="2000" kern="0" dirty="0" smtClean="0">
                <a:solidFill>
                  <a:srgbClr val="000000"/>
                </a:solidFill>
                <a:latin typeface="+mn-lt"/>
              </a:rPr>
              <a:t>einstaklingsins</a:t>
            </a:r>
          </a:p>
          <a:p>
            <a:pPr marL="342900" indent="-342900">
              <a:spcBef>
                <a:spcPct val="20000"/>
              </a:spcBef>
              <a:buClr>
                <a:srgbClr val="FA5702"/>
              </a:buClr>
              <a:buFontTx/>
              <a:buChar char="•"/>
            </a:pPr>
            <a:r>
              <a:rPr lang="is-IS" sz="2000" dirty="0" smtClean="0"/>
              <a:t>Samræmd </a:t>
            </a:r>
            <a:r>
              <a:rPr lang="is-IS" sz="2000" dirty="0"/>
              <a:t>og markviss vinnubrögð og </a:t>
            </a:r>
            <a:r>
              <a:rPr lang="is-IS" sz="2000" dirty="0" smtClean="0"/>
              <a:t>skráning</a:t>
            </a:r>
            <a:endParaRPr lang="is-IS" sz="20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13" y="2539531"/>
            <a:ext cx="67913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1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dirty="0"/>
              <a:t>Samspil ólíkra </a:t>
            </a:r>
            <a:r>
              <a:rPr lang="is-IS" sz="3200" dirty="0" smtClean="0"/>
              <a:t>þátta er mikilvægt</a:t>
            </a:r>
            <a:r>
              <a:rPr lang="is-IS" sz="2400" dirty="0"/>
              <a:t/>
            </a:r>
            <a:br>
              <a:rPr lang="is-IS" sz="2400" dirty="0"/>
            </a:br>
            <a:endParaRPr lang="is-I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endParaRPr lang="is-IS" sz="2400" dirty="0" smtClean="0"/>
          </a:p>
          <a:p>
            <a:pPr marL="0" indent="0">
              <a:buNone/>
            </a:pPr>
            <a:endParaRPr lang="is-IS" sz="2400" dirty="0" smtClean="0"/>
          </a:p>
          <a:p>
            <a:pPr marL="0" indent="0">
              <a:buNone/>
            </a:pPr>
            <a:endParaRPr lang="is-IS" sz="2400" dirty="0" smtClean="0"/>
          </a:p>
          <a:p>
            <a:pPr marL="0" indent="0">
              <a:buNone/>
            </a:pPr>
            <a:endParaRPr lang="is-IS" sz="2400" dirty="0" smtClean="0"/>
          </a:p>
          <a:p>
            <a:endParaRPr lang="is-IS" sz="2400" dirty="0" smtClean="0"/>
          </a:p>
          <a:p>
            <a:pPr marL="0" indent="0">
              <a:buNone/>
            </a:pPr>
            <a:r>
              <a:rPr lang="is-IS" sz="2400" dirty="0" smtClean="0"/>
              <a:t>Þetta </a:t>
            </a:r>
            <a:r>
              <a:rPr lang="is-IS" sz="2400" dirty="0" smtClean="0"/>
              <a:t>samspil getur verið hindrandi þáttur fyrir bata </a:t>
            </a:r>
            <a:r>
              <a:rPr lang="is-IS" sz="2400" dirty="0"/>
              <a:t> </a:t>
            </a:r>
            <a:r>
              <a:rPr lang="is-IS" sz="2400" dirty="0" smtClean="0"/>
              <a:t>og að snúa aftur til vinnu</a:t>
            </a:r>
          </a:p>
          <a:p>
            <a:endParaRPr lang="is-IS" sz="2400" dirty="0"/>
          </a:p>
        </p:txBody>
      </p:sp>
      <p:sp>
        <p:nvSpPr>
          <p:cNvPr id="4" name="AutoShape 2" descr="data:image/jpeg;base64,/9j/4AAQSkZJRgABAQAAAQABAAD/2wCEAAkGBhIQERAPEA8UDw8QDxAVDxAQDxYPDxAPFBAVFRQQFhUXHCYeFxkjGRQUHzEgIycpLC0sFR8xNTAqNSYuLCkBCQoKDgwOFw8PGiwcHCQpKSwsLCksKSwsKSwsLCkpKSktKSkpKSwsKSwsLCwpLCksLCksKSksLCwpLCksKSk1Nf/AABEIALEA0gMBIgACEQEDEQH/xAAbAAEAAgMBAQAAAAAAAAAAAAAAAwQBAgYFB//EADkQAAEDAgMFBQcDBAIDAAAAAAEAAgMEEQUSIQYTMUFRFGFxkfAHIiMyUoGxJKHBFUKS0XLhJbLT/8QAGgEBAAMBAQEAAAAAAAAAAAAAAAECAwQFBv/EACwRAAICAQMDAQYHAAAAAAAAAAABAhEDBCExEkFRoQUTIjJhcRQzQoGRscH/2gAMAwEAAhEDEQA/APuKIiALCw59tSq0k5PDQfuquSRKi2TvmA/0onVJ5DzUFllZObNVBGxmd1WM56nzWEVbZekbbw9Ssid3itES2R0osNqRz0UzXA8FRRriOCup+Sjh4L6KGKe+h0P7FS3WqdmbVGVq54GpNgoamrDdBq7p08V58khcbk3/AAEbLRhZckrxyF+/gFA6teedvAKBFWzRRSNzO76j5oJ3fUfNaIhakTtrHjnfxCnjxAf3C3eNQqKJZVxTPYY8HUG4Wy8eOQtNwbfyr9PVh2h0d06+CsmZyg0WURFJQIiIAtXvsLlZVSaS57h6uqylSLRVsw+QkrVEWF2bpUFi62HNYv6sgMXS6p1GO00b91JVQRyafDfPEyTXh7rnA63HmrRqWhzWF7Q97XOYy7c7mttmcG8SBmbcjhmHVKIs2ul1m/qwS/qyE7hE/wBfyUUAJJWZRb+48PDqtXuABJ4D1Zee91ySeJVk6HTZPdFqx11JHxHiPytBwa3S6yHn0AoKvE44QHTTRwhxs0yyRxBxtewLyLnwUgmul1HTVzJW54pGSsPB8bmSMv0zNuFLnPoBAYul1tnPoBaPqQ0tDnNaXuysDi1pe6xOVt/mNgTYdCoBm6XWc59AJnPoBAX6SqzaH5h+/erS8cSkag6juC9WJ9xf1dXTMZRo3REUlCKofYeKqBS1DtbdFGsJu2bwVIIiKhcdfXNYWRz9c0spIOB7FLJiOKbvDaSuG8ow51VKIy09jZ7gBhfcHxCrYXjbqSCks1rzTYfjrpY3taCyekljJpo36lsTXFzBY6ta2/Cw6qu2LpZppKh4nbLLk3hirKiBr8jQ1pLY3gfKAFbp9n6aMw7uFrNxFPHCwXyiKZzDMC0/NmLW3JubnvWnUjLpZ5FNU1VPNQierFW2uL2OYII4mxSCndMJIiwX3fuFpDs3zA3uupXkYVslS0r97DCWvDS2MulklEMZteOJr3ERNNho23ADkvXVJbl47Dp4fyVx3tK2vqcOgifS0jp3SSta6S2eOL3xZhaLkufwBIt4mwXY9PD+StXMB0IBB4gi4OvQotmGrR8ql9qOKHQ7OVHHhkqf/kqlf7UcTZFI/wDoM0GVjjvpI53RxafO4OiAIHeR4r6lK+7iepK0I7rjoRceRV+peCeiVclLZ/En1FPDPLTupZJGAvgebub0PXKeIzWNuK9ePiPEflVlPAdW+I/KRZZqkYbw+y5bbIXqMK/Tdr/UVnwPh+/+ifr8UhunHXouqa024HyVaroY3OinkFjSmR8by4sbHniLHudytlJ46DirFXucwzDaiM1lXS0cVBI6jbFBTl0Xxp2ylwmkEfwwQHFrbnW+tgo4sdqGQVTt7O+ekME8lNWUMdNVdkDjv2XZ7kjXNZJlewaFlrldTJDDWQWIZUU07BwOeORh1BBHeAQRqCO5U4cCFLHL2OEPnkyhzqqomfnAuAHyuzvytDnENGmp4XupsrXg8mp2imkdJ2eVrYZsRpqKlnMTXhnwi+oqBfR5LvhtBuLt71Xx2lqQ+ghNa2SX+qM3MzoGb+GN1FPfeRtsxztHFpsAed7WXuYdsnDFQxYe9glijY0O0MeaTNvDK3Lqw7wlwINwpKTZWmiyFkTs0c4mEj5ZJJXTCN0Ye973Fz7McQATYA6IKZz/APXKqN89FvxJMMQoaeGrkhZmZHVU2/LnRtAY97bOa3QAlwuNLL2cHqZmVVRRzTGp3dPBPHM6JkUgbK+SMxPDAGuN48wcANHEHhdXJ9naeTtGeHOKowme5d7zoWNZE4a+45oa2xbY3F+K2wrA4aUPELHAyEGR73vmlkIFm55JCXOsNBc6KCUmXirlJLZxbyNiPGw9fZUyO79lJms4HoR+AiJkrPVWVqiuc+5UkOp8Vqsv4nxKwuZ8nSuAiIoJCeuKIgHrivl/tNwGup6huO4fNI99PGBNTuJe1kLR72Rv90RsS5vEfMD9P1BYVoumVcbPC9n+3NPi1PvI7MnjAFRAXXdG48x9TDrY91uIXVCMdF8V229n9XRVkeI4DHK2SRspnjhawxxuNr2Djq11ycliAW3HID69gD5DS0xmDhKaeHeh4s8SbtufMDzvdb7GBc3I6JuR0C3RKIsg7Ez6B5J2Nn0DyU6JSJtkHY2fQPJZFKz6R5KZEoWzm9pdsqDDmvNVM1j2sa4Qg5p3h5cG5GcXXLHC/AW1svk80+I7UPIaDh+DtfrxO8sb68N8/u0Y3Tnqe42l9j8dfiAxCapc9uaG9M+LNEYow0GK4eCAbOPi46Hgu0qKZrGxxsa1jGizGNGVrWgABoA0AQlbs8TZ7AoqGnjpYMwijvYveXOc5xu5xPC5OtgAOgXpXPU+ZWEVTdIzc9T5lLnqfMrCIDN+8+ZS56nzKwigGbnqfMrBRYKEnrxu0HgPwi1hHut/4j8LKvZzEEw94rRT1LeB+ygWElTN4vYIiKpYIiIAiLVxt/AVMmSOOPVLgFyD5QpFFTG7R65qZdOOSlFSXc5nyeJLtMG4jHhu6JdJSPqN7mGUBsmTJl4371Dhu2MctRiNO9u4bhzoRJNJI0RuErHOza2ygZefVc7tJswKzG6ffRTGmbhcoMsT5YWiXtBIYZYyNbEnLf7LkMQ2IqGvxeKlgnMDMRwqUNc0zvqKeJkpkDN+SJy1zmuykkGwHctCD7LRY3TzxmeGoimhbmzSxytfG3KLuu4GwsOq86t2yphSVVbTzRVjKWJ73tgmY/5Wk5SWk2JsvneH4XUCmxWqho6ipfNBAzs9bh8NHFUFrxdzaaIguLWF3G2bQa2svPo8HqCMac2lqRHU4KBDvKJlIZpG3ZZsEIsw3vZp962uoIKA+jUntGppJezjScULaksMjBq6POKdut3SBtyRbQBW9mdtqauip3CWOKoqId4KV07HVDWa65QbkWF+C4bD8FfDXB76GR3acChZFMymztjqmU7t5vH2vG8gZddTmA5qHDdm3xUezJZRujnZXxOqi2nLZWMIkzOlNswGo+bTggPsCp1/FnirYVSv/s8f9KGWjyUTz8SiHn4oqG4REQkIiIAlkU1Iy7h3an7KSG6R6TRYAdEWUVzmMPbcWVIixsVfUM8V9RxH7qk42XhKisiIsDcIiIDUutqoysudfw5eCwvmNZqXmntwuCyRepPlHrmp1WppAGi5A+6l3zfqHmvptPkgsUd1wjlkt2b2Sy03zfqHmm/b9Q81v72HlEUzeyWXGe0r2itwmBj2x7+eV4EbNRGGgjO57h8umgHEk9xXQYDj8VZTRVUd2slYCBIMj2m9i1wPMEEdDyVupVdkHp5Uso+0s+tv+QTtTPrb/kE6o+SaZKqGIutkN7anlforXaWfW3/IKjiUgdlsQbE8DfkFjnmlBtMtBfEQXvqijYVImLJ1xs3aoIiLQBERSAvRoYbC54u/HJVaSnzG5+Ufuei9NSkZTl2CIisZBERAQTQX1HH8quQr60fEDx81nKF8F4zrkprV50/ZTOpyOGv5UEvIevWi87XTePDL+DZNMpYpiTKaGWolJEUMbnyEDMQ0cbDmq2A7S01ex0tJMJmNdlcQx7MrrXsQ9oN7KxiuGsqYZKeUExStyyBrspc24Jbfle1tOp4L5HSyv2ZxExSFzsHrXXY43dutfm/5suA76mkHja3jabT482OST+NcEyk4v6H2eyWWrJA4BzSHNcAWkG4IIuCDzBGq2uvPap0zQWRZAW7Y+qlIhs+a+3k/+Lb31kP/AKSLu9nW/o6Qcf0lPx5/BauS9tOCT1eHsipoXzyCqjcWRtzODQx4LrdNR5rssEhLKamY4FrmU8DXNPFrmxNBB7wV6spVpMdPe2Y/qYnp8uo1H48f9qFemoJKUHUe6f2/6UY9QpbS2ZopFNVK7FoILb+oihJFwJZmRktva4DiLi4VfajaKHDYTPUuyjURxtIMkz/oYOfeeAGp7/mFDs3WbRydvrXmkomhwoo2tzf4A2u24Bc8/MRYcPd9HFh6l1S2REp9lufYgeY6AgjUEEXBUwKh8NBy8FJGdFppZVNxLPg3RLreOIu4A/wvRKXRopqemL9eDevXwViGgA1dr3cv+1bAUpGcp+DDGWFhoAtkRWMgiIgCIiAIiIAqkw1KtqpNxK8r2r+SvuXhyR7sLxdrdlIcRpZKWXQO1jk4mKYA5ZB4X1HMEhe4i+exzcJKS5Rs9z5B7HdpKoTOwadofHTNmdHMcwdu2uDRG29rsubgnkbdLfXQ0dELBcG2trXtrbpdZXTqcyyT6oqiIqkC71dPXFfP8VrMlRU/1Cqr6ICa1HLTiRtAKezcjyY2Oa597l2905cF7bNopWimp4msxCrdStmlkjlbT0xivkbMHEO+d17NaDwPAWvaWCaSpp/t/vBFnS/ZPsuaZtiZWwNpqZ0tRMJy6GSRsIp+zv3c28ks4aSENGUHNe/DVYg2gc6e76epjlbh0szqXM13vMqMmRrBo+Qke67NYgjqqe5yd1/QtHTfb91TxmZ7KeofE1zpWwTOiawF73SiNxYGtsbnNbSy5ap23e5tTTujbT1H9Pq5ojDWMqnMMUeokyAbt4LmkcQbGx0XUYJKX01O5xLnOp4S4nUucYmkk99ypcJ4qlJLlDk+R7JbFVeL1bq3HWTAQCMR00sD4I5R0GgaGAi5a3Uk69/2UUzbBoaAAAAAMoAAsALcAByUgCyr59XPLTXwrwEqITSN6EeBUlPRtN9D5rZS03Na6DLOWZJsSexuylaODR99fypLLKL6UwCIiAIiIAiIgCIiAIiIAq1QNQVZUU7bjwXHrcfvMMkvuWi6ZXRAUXyZuFgrKeSu6buyDnDhFdC6UUtRAYJpHyBtVFJI+B8hu8Nc1wzszEkNda17Xta1aHYySmFO6iqWRTRU5gkdPBvo5ozKZb5GvaWEPc8ixtZ5FuC6zyTyW6zyXf05+5FHKx7HywtgfS1LW1UQqBJLPDvYqjtEollLmNc0t+IARY6cNVHU7EyzCTe1rnPloJad8rWZHZ5KjfZmgGwjA9zJf5dL8113knkp/ET8+go4eLYCXMXumpmfo6ynbFS0IpYmioY0CSweS4gtHE2sNLa36/DaXdQwxE5jFFGwkCwJYwNvb7Kz5J5KuTNLIqk/QlKgiIsHVUiQp6caeKgtyVtrbL1fZWO5ufgzm+xsiIvoTIIiIAiIgCIiAIiIAiIgCwVlEBUkZY93Jaq1Iy4VUi2hXy+u0rwz6l8rNouwiIvPLhERAEREAREQBCi2jZc9yvjxyySUY8shujeBnPyVhYaFlfW6fCsONQRg3bCIi6CAiIgCIiAIiIAiIgCIiAIiIDC0kjupEVJwjNdMlaBTcwhYVwhQup+mi8LUezJJ3i3Xg1U/JCi2MZHLyWq8uWKcNpJovaCJdLHoqqMnwiQl1uISe5SsgA712YdBmydqX1KOSREyInwVhrbcFkLK9/TaWGBbc+TNysIiLrKhERAEREAREQBERAEREAREQBERAEREAREQGFqURY5PlLI1WwRFlh5JZlZRF09ihkIiKUAiIpAREQBERAEREAREQH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6"/>
            <a:ext cx="1752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solidFill>
                  <a:schemeClr val="bg1"/>
                </a:solidFill>
              </a:rPr>
              <a:t>Learning ICF</a:t>
            </a:r>
          </a:p>
        </p:txBody>
      </p:sp>
      <p:sp>
        <p:nvSpPr>
          <p:cNvPr id="3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C052DBEC-6D1E-4CCB-A5C7-D68B47BD4F29}" type="slidenum">
              <a:rPr lang="de-CH" sz="1800"/>
              <a:pPr>
                <a:defRPr/>
              </a:pPr>
              <a:t>13</a:t>
            </a:fld>
            <a:endParaRPr lang="de-CH" sz="1800"/>
          </a:p>
        </p:txBody>
      </p:sp>
      <p:grpSp>
        <p:nvGrpSpPr>
          <p:cNvPr id="220164" name="Group 5"/>
          <p:cNvGrpSpPr>
            <a:grpSpLocks/>
          </p:cNvGrpSpPr>
          <p:nvPr/>
        </p:nvGrpSpPr>
        <p:grpSpPr bwMode="auto">
          <a:xfrm>
            <a:off x="2928938" y="2357438"/>
            <a:ext cx="5857875" cy="2771775"/>
            <a:chOff x="22" y="1303"/>
            <a:chExt cx="3992" cy="1911"/>
          </a:xfrm>
        </p:grpSpPr>
        <p:sp>
          <p:nvSpPr>
            <p:cNvPr id="289803" name="Text Box 2"/>
            <p:cNvSpPr txBox="1">
              <a:spLocks noChangeArrowheads="1"/>
            </p:cNvSpPr>
            <p:nvPr/>
          </p:nvSpPr>
          <p:spPr bwMode="auto">
            <a:xfrm>
              <a:off x="1157" y="1303"/>
              <a:ext cx="16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009900"/>
                  </a:solidFill>
                  <a:latin typeface="Arial" pitchFamily="34" charset="0"/>
                  <a:cs typeface="+mn-cs"/>
                </a:rPr>
                <a:t>Heilsufarsástand</a:t>
              </a:r>
              <a:endParaRPr lang="en-US" sz="1600" b="1" dirty="0">
                <a:solidFill>
                  <a:srgbClr val="0099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9804" name="Text Box 3"/>
            <p:cNvSpPr txBox="1">
              <a:spLocks noChangeArrowheads="1"/>
            </p:cNvSpPr>
            <p:nvPr/>
          </p:nvSpPr>
          <p:spPr bwMode="auto">
            <a:xfrm>
              <a:off x="113" y="2981"/>
              <a:ext cx="16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CC0000"/>
                  </a:solidFill>
                  <a:latin typeface="Arial" pitchFamily="34" charset="0"/>
                  <a:cs typeface="+mn-cs"/>
                </a:rPr>
                <a:t>Umhverfisþættir</a:t>
              </a:r>
              <a:endParaRPr lang="en-US" sz="1600" b="1" dirty="0">
                <a:solidFill>
                  <a:srgbClr val="CC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9805" name="Text Box 4"/>
            <p:cNvSpPr txBox="1">
              <a:spLocks noChangeArrowheads="1"/>
            </p:cNvSpPr>
            <p:nvPr/>
          </p:nvSpPr>
          <p:spPr bwMode="auto">
            <a:xfrm>
              <a:off x="2154" y="2981"/>
              <a:ext cx="15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srgbClr val="CC3300"/>
                  </a:solidFill>
                  <a:latin typeface="Arial" pitchFamily="34" charset="0"/>
                  <a:cs typeface="+mn-cs"/>
                </a:rPr>
                <a:t>Persónutengdir</a:t>
              </a:r>
              <a:r>
                <a:rPr lang="en-US" sz="1600" b="1" dirty="0">
                  <a:solidFill>
                    <a:srgbClr val="CC3300"/>
                  </a:solidFill>
                  <a:latin typeface="Arial" pitchFamily="34" charset="0"/>
                  <a:cs typeface="+mn-cs"/>
                </a:rPr>
                <a:t> </a:t>
              </a:r>
              <a:r>
                <a:rPr lang="en-US" sz="1600" b="1" dirty="0" err="1">
                  <a:solidFill>
                    <a:srgbClr val="CC3300"/>
                  </a:solidFill>
                  <a:latin typeface="Arial" pitchFamily="34" charset="0"/>
                  <a:cs typeface="+mn-cs"/>
                </a:rPr>
                <a:t>þættir</a:t>
              </a:r>
              <a:endParaRPr lang="en-US" sz="1600" b="1" dirty="0">
                <a:solidFill>
                  <a:srgbClr val="CC3300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220175" name="Group 6"/>
            <p:cNvGrpSpPr>
              <a:grpSpLocks/>
            </p:cNvGrpSpPr>
            <p:nvPr/>
          </p:nvGrpSpPr>
          <p:grpSpPr bwMode="auto">
            <a:xfrm>
              <a:off x="612" y="2437"/>
              <a:ext cx="2858" cy="499"/>
              <a:chOff x="793" y="2568"/>
              <a:chExt cx="4128" cy="999"/>
            </a:xfrm>
          </p:grpSpPr>
          <p:sp>
            <p:nvSpPr>
              <p:cNvPr id="289817" name="Line 7"/>
              <p:cNvSpPr>
                <a:spLocks noChangeShapeType="1"/>
              </p:cNvSpPr>
              <p:nvPr/>
            </p:nvSpPr>
            <p:spPr bwMode="auto">
              <a:xfrm>
                <a:off x="4150" y="3293"/>
                <a:ext cx="0" cy="27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20187" name="Group 8"/>
              <p:cNvGrpSpPr>
                <a:grpSpLocks/>
              </p:cNvGrpSpPr>
              <p:nvPr/>
            </p:nvGrpSpPr>
            <p:grpSpPr bwMode="auto">
              <a:xfrm>
                <a:off x="793" y="2568"/>
                <a:ext cx="4128" cy="998"/>
                <a:chOff x="793" y="2568"/>
                <a:chExt cx="4128" cy="998"/>
              </a:xfrm>
            </p:grpSpPr>
            <p:sp>
              <p:nvSpPr>
                <p:cNvPr id="289819" name="Line 9"/>
                <p:cNvSpPr>
                  <a:spLocks noChangeShapeType="1"/>
                </p:cNvSpPr>
                <p:nvPr/>
              </p:nvSpPr>
              <p:spPr bwMode="auto">
                <a:xfrm>
                  <a:off x="1291" y="3295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289820" name="Line 10"/>
                <p:cNvSpPr>
                  <a:spLocks noChangeShapeType="1"/>
                </p:cNvSpPr>
                <p:nvPr/>
              </p:nvSpPr>
              <p:spPr bwMode="auto">
                <a:xfrm>
                  <a:off x="1291" y="3295"/>
                  <a:ext cx="2860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2898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88" y="2568"/>
                  <a:ext cx="0" cy="727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289822" name="Line 12"/>
                <p:cNvSpPr>
                  <a:spLocks noChangeShapeType="1"/>
                </p:cNvSpPr>
                <p:nvPr/>
              </p:nvSpPr>
              <p:spPr bwMode="auto">
                <a:xfrm>
                  <a:off x="791" y="3021"/>
                  <a:ext cx="4128" cy="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28982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91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28982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921" y="2568"/>
                  <a:ext cx="0" cy="45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40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20176" name="Group 15"/>
            <p:cNvGrpSpPr>
              <a:grpSpLocks/>
            </p:cNvGrpSpPr>
            <p:nvPr/>
          </p:nvGrpSpPr>
          <p:grpSpPr bwMode="auto">
            <a:xfrm>
              <a:off x="612" y="1620"/>
              <a:ext cx="2858" cy="318"/>
              <a:chOff x="793" y="935"/>
              <a:chExt cx="4128" cy="817"/>
            </a:xfrm>
          </p:grpSpPr>
          <p:sp>
            <p:nvSpPr>
              <p:cNvPr id="289813" name="Line 16"/>
              <p:cNvSpPr>
                <a:spLocks noChangeShapeType="1"/>
              </p:cNvSpPr>
              <p:nvPr/>
            </p:nvSpPr>
            <p:spPr bwMode="auto">
              <a:xfrm>
                <a:off x="2788" y="936"/>
                <a:ext cx="0" cy="815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89814" name="Line 17"/>
              <p:cNvSpPr>
                <a:spLocks noChangeShapeType="1"/>
              </p:cNvSpPr>
              <p:nvPr/>
            </p:nvSpPr>
            <p:spPr bwMode="auto">
              <a:xfrm flipV="1">
                <a:off x="791" y="1299"/>
                <a:ext cx="4128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89815" name="Line 18"/>
              <p:cNvSpPr>
                <a:spLocks noChangeShapeType="1"/>
              </p:cNvSpPr>
              <p:nvPr/>
            </p:nvSpPr>
            <p:spPr bwMode="auto">
              <a:xfrm>
                <a:off x="791" y="1299"/>
                <a:ext cx="0" cy="453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89816" name="Line 19"/>
              <p:cNvSpPr>
                <a:spLocks noChangeShapeType="1"/>
              </p:cNvSpPr>
              <p:nvPr/>
            </p:nvSpPr>
            <p:spPr bwMode="auto">
              <a:xfrm>
                <a:off x="4921" y="1299"/>
                <a:ext cx="0" cy="453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89808" name="Text Box 24"/>
            <p:cNvSpPr txBox="1">
              <a:spLocks noChangeArrowheads="1"/>
            </p:cNvSpPr>
            <p:nvPr/>
          </p:nvSpPr>
          <p:spPr bwMode="auto">
            <a:xfrm>
              <a:off x="22" y="2037"/>
              <a:ext cx="122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600" b="1" dirty="0" err="1">
                  <a:solidFill>
                    <a:srgbClr val="CC0000"/>
                  </a:solidFill>
                  <a:latin typeface="Arial" pitchFamily="34" charset="0"/>
                  <a:cs typeface="+mn-cs"/>
                </a:rPr>
                <a:t>Líkamsstarfsemi</a:t>
              </a:r>
              <a:r>
                <a:rPr lang="en-US" sz="1600" b="1" dirty="0">
                  <a:solidFill>
                    <a:srgbClr val="CC0000"/>
                  </a:solidFill>
                  <a:latin typeface="Arial" pitchFamily="34" charset="0"/>
                  <a:cs typeface="+mn-cs"/>
                </a:rPr>
                <a:t> </a:t>
              </a:r>
              <a:r>
                <a:rPr lang="en-US" sz="1600" b="1" dirty="0" err="1">
                  <a:solidFill>
                    <a:srgbClr val="CC0000"/>
                  </a:solidFill>
                  <a:latin typeface="Arial" pitchFamily="34" charset="0"/>
                  <a:cs typeface="+mn-cs"/>
                </a:rPr>
                <a:t>Líkamsbygging</a:t>
              </a:r>
              <a:endParaRPr lang="en-US" sz="1600" b="1" dirty="0">
                <a:solidFill>
                  <a:srgbClr val="CC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9809" name="Text Box 25"/>
            <p:cNvSpPr txBox="1">
              <a:spLocks noChangeArrowheads="1"/>
            </p:cNvSpPr>
            <p:nvPr/>
          </p:nvSpPr>
          <p:spPr bwMode="auto">
            <a:xfrm>
              <a:off x="1565" y="2079"/>
              <a:ext cx="91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600" b="1" dirty="0" err="1">
                  <a:solidFill>
                    <a:srgbClr val="CC0000"/>
                  </a:solidFill>
                  <a:latin typeface="Arial" pitchFamily="34" charset="0"/>
                  <a:cs typeface="+mn-cs"/>
                </a:rPr>
                <a:t>Athafnir</a:t>
              </a:r>
              <a:endParaRPr lang="en-US" sz="1600" b="1" dirty="0">
                <a:solidFill>
                  <a:srgbClr val="CC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9810" name="Text Box 26"/>
            <p:cNvSpPr txBox="1">
              <a:spLocks noChangeArrowheads="1"/>
            </p:cNvSpPr>
            <p:nvPr/>
          </p:nvSpPr>
          <p:spPr bwMode="auto">
            <a:xfrm>
              <a:off x="2925" y="2089"/>
              <a:ext cx="108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lang="en-US" sz="1600" b="1" dirty="0" err="1">
                  <a:solidFill>
                    <a:srgbClr val="CC0000"/>
                  </a:solidFill>
                  <a:latin typeface="Arial" pitchFamily="34" charset="0"/>
                  <a:cs typeface="+mn-cs"/>
                </a:rPr>
                <a:t>Þátttaka</a:t>
              </a:r>
              <a:endParaRPr lang="en-US" sz="1600" b="1" dirty="0">
                <a:solidFill>
                  <a:srgbClr val="CC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9811" name="Line 27"/>
            <p:cNvSpPr>
              <a:spLocks noChangeShapeType="1"/>
            </p:cNvSpPr>
            <p:nvPr/>
          </p:nvSpPr>
          <p:spPr bwMode="auto">
            <a:xfrm>
              <a:off x="1247" y="2210"/>
              <a:ext cx="31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89812" name="Line 28"/>
            <p:cNvSpPr>
              <a:spLocks noChangeShapeType="1"/>
            </p:cNvSpPr>
            <p:nvPr/>
          </p:nvSpPr>
          <p:spPr bwMode="auto">
            <a:xfrm>
              <a:off x="2426" y="2210"/>
              <a:ext cx="31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89797" name="AutoShape 28"/>
          <p:cNvSpPr>
            <a:spLocks noChangeArrowheads="1"/>
          </p:cNvSpPr>
          <p:nvPr/>
        </p:nvSpPr>
        <p:spPr bwMode="auto">
          <a:xfrm rot="-4526109">
            <a:off x="2466975" y="1901825"/>
            <a:ext cx="280988" cy="1081088"/>
          </a:xfrm>
          <a:prstGeom prst="upArrow">
            <a:avLst>
              <a:gd name="adj1" fmla="val 50907"/>
              <a:gd name="adj2" fmla="val 15717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CH" sz="2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20166" name="Picture 33" descr="nternational Statistical Classification of Diseases and Related Health Problems (ICD-1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809750"/>
            <a:ext cx="1285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9" name="AutoShape 29"/>
          <p:cNvSpPr>
            <a:spLocks noChangeArrowheads="1"/>
          </p:cNvSpPr>
          <p:nvPr/>
        </p:nvSpPr>
        <p:spPr bwMode="auto">
          <a:xfrm rot="-7044369">
            <a:off x="2481263" y="4094163"/>
            <a:ext cx="252412" cy="1077912"/>
          </a:xfrm>
          <a:prstGeom prst="upArrow">
            <a:avLst>
              <a:gd name="adj1" fmla="val 50000"/>
              <a:gd name="adj2" fmla="val 155258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CH" sz="24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20168" name="Picture 35" descr="3546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929063"/>
            <a:ext cx="1285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39552" y="1000125"/>
            <a:ext cx="760432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de-CH" sz="2800" b="1" kern="0" dirty="0">
                <a:solidFill>
                  <a:srgbClr val="5F5F5F"/>
                </a:solidFill>
                <a:latin typeface="Arial"/>
                <a:cs typeface="+mn-cs"/>
              </a:rPr>
              <a:t> </a:t>
            </a:r>
            <a:r>
              <a:rPr lang="de-CH" sz="3200" b="1" kern="0" dirty="0">
                <a:solidFill>
                  <a:srgbClr val="5F5F5F"/>
                </a:solidFill>
                <a:latin typeface="Arial"/>
                <a:cs typeface="+mn-cs"/>
              </a:rPr>
              <a:t>Sjónarhorn </a:t>
            </a:r>
            <a:r>
              <a:rPr lang="de-CH" sz="3200" b="1" kern="0" dirty="0" smtClean="0">
                <a:solidFill>
                  <a:srgbClr val="5F5F5F"/>
                </a:solidFill>
                <a:latin typeface="Arial"/>
                <a:cs typeface="+mn-cs"/>
              </a:rPr>
              <a:t>ICF</a:t>
            </a:r>
            <a:endParaRPr lang="de-CH" sz="3200" b="1" kern="0" dirty="0">
              <a:solidFill>
                <a:srgbClr val="5F5F5F"/>
              </a:solidFill>
              <a:latin typeface="Arial"/>
              <a:cs typeface="+mn-cs"/>
            </a:endParaRPr>
          </a:p>
        </p:txBody>
      </p:sp>
      <p:sp>
        <p:nvSpPr>
          <p:cNvPr id="33" name="Date Placeholder 3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6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Bild_Unterschiedliche Sprache_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617663"/>
            <a:ext cx="4891088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1650" y="2322513"/>
            <a:ext cx="3429000" cy="2606675"/>
            <a:chOff x="162" y="1056"/>
            <a:chExt cx="2430" cy="1642"/>
          </a:xfrm>
        </p:grpSpPr>
        <p:sp>
          <p:nvSpPr>
            <p:cNvPr id="742404" name="Text Box 4"/>
            <p:cNvSpPr txBox="1">
              <a:spLocks noChangeArrowheads="1"/>
            </p:cNvSpPr>
            <p:nvPr/>
          </p:nvSpPr>
          <p:spPr bwMode="auto">
            <a:xfrm>
              <a:off x="162" y="1056"/>
              <a:ext cx="243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 err="1">
                  <a:solidFill>
                    <a:srgbClr val="5F5F5F"/>
                  </a:solidFill>
                  <a:latin typeface="+mn-lt"/>
                  <a:cs typeface="+mn-cs"/>
                </a:rPr>
                <a:t>Heilbrigðisstéttir</a:t>
              </a:r>
              <a:r>
                <a:rPr lang="en-GB" dirty="0">
                  <a:solidFill>
                    <a:srgbClr val="5F5F5F"/>
                  </a:solidFill>
                  <a:latin typeface="+mn-lt"/>
                  <a:cs typeface="+mn-cs"/>
                </a:rPr>
                <a:t> </a:t>
              </a:r>
              <a:r>
                <a:rPr lang="en-GB" dirty="0" err="1">
                  <a:solidFill>
                    <a:srgbClr val="5F5F5F"/>
                  </a:solidFill>
                  <a:latin typeface="+mn-lt"/>
                  <a:cs typeface="+mn-cs"/>
                </a:rPr>
                <a:t>tala</a:t>
              </a:r>
              <a:r>
                <a:rPr lang="en-GB" dirty="0">
                  <a:solidFill>
                    <a:srgbClr val="5F5F5F"/>
                  </a:solidFill>
                  <a:latin typeface="+mn-lt"/>
                  <a:cs typeface="+mn-cs"/>
                </a:rPr>
                <a:t> </a:t>
              </a:r>
              <a:r>
                <a:rPr lang="en-GB" dirty="0" err="1">
                  <a:solidFill>
                    <a:srgbClr val="5F5F5F"/>
                  </a:solidFill>
                  <a:latin typeface="+mn-lt"/>
                  <a:cs typeface="+mn-cs"/>
                </a:rPr>
                <a:t>mismunandi</a:t>
              </a:r>
              <a:r>
                <a:rPr lang="en-GB" dirty="0">
                  <a:solidFill>
                    <a:srgbClr val="5F5F5F"/>
                  </a:solidFill>
                  <a:latin typeface="+mn-lt"/>
                  <a:cs typeface="+mn-cs"/>
                </a:rPr>
                <a:t> </a:t>
              </a:r>
              <a:r>
                <a:rPr lang="en-GB" dirty="0" err="1">
                  <a:solidFill>
                    <a:srgbClr val="5F5F5F"/>
                  </a:solidFill>
                  <a:latin typeface="+mn-lt"/>
                  <a:cs typeface="+mn-cs"/>
                </a:rPr>
                <a:t>tungumál</a:t>
              </a:r>
              <a:r>
                <a:rPr lang="en-GB" dirty="0">
                  <a:solidFill>
                    <a:srgbClr val="5F5F5F"/>
                  </a:solidFill>
                  <a:latin typeface="+mn-lt"/>
                  <a:cs typeface="+mn-cs"/>
                </a:rPr>
                <a:t> </a:t>
              </a:r>
              <a:r>
                <a:rPr lang="en-GB" dirty="0" err="1">
                  <a:solidFill>
                    <a:srgbClr val="5F5F5F"/>
                  </a:solidFill>
                  <a:latin typeface="+mn-lt"/>
                  <a:cs typeface="+mn-cs"/>
                </a:rPr>
                <a:t>þegar</a:t>
              </a:r>
              <a:r>
                <a:rPr lang="en-GB" dirty="0">
                  <a:solidFill>
                    <a:srgbClr val="5F5F5F"/>
                  </a:solidFill>
                  <a:latin typeface="+mn-lt"/>
                  <a:cs typeface="+mn-cs"/>
                </a:rPr>
                <a:t> </a:t>
              </a:r>
              <a:r>
                <a:rPr lang="en-GB" dirty="0" err="1">
                  <a:solidFill>
                    <a:srgbClr val="5F5F5F"/>
                  </a:solidFill>
                  <a:latin typeface="+mn-lt"/>
                  <a:cs typeface="+mn-cs"/>
                </a:rPr>
                <a:t>kemur</a:t>
              </a:r>
              <a:r>
                <a:rPr lang="en-GB" dirty="0">
                  <a:solidFill>
                    <a:srgbClr val="5F5F5F"/>
                  </a:solidFill>
                  <a:latin typeface="+mn-lt"/>
                  <a:cs typeface="+mn-cs"/>
                </a:rPr>
                <a:t> </a:t>
              </a:r>
              <a:r>
                <a:rPr lang="en-GB" dirty="0" err="1">
                  <a:solidFill>
                    <a:srgbClr val="5F5F5F"/>
                  </a:solidFill>
                  <a:latin typeface="+mn-lt"/>
                  <a:cs typeface="+mn-cs"/>
                </a:rPr>
                <a:t>að</a:t>
              </a:r>
              <a:r>
                <a:rPr lang="en-GB" dirty="0">
                  <a:solidFill>
                    <a:srgbClr val="5F5F5F"/>
                  </a:solidFill>
                  <a:latin typeface="+mn-lt"/>
                  <a:cs typeface="+mn-cs"/>
                </a:rPr>
                <a:t> </a:t>
              </a:r>
              <a:endParaRPr lang="en-GB" sz="1050" dirty="0">
                <a:solidFill>
                  <a:srgbClr val="5F5F5F"/>
                </a:solidFill>
                <a:latin typeface="+mn-lt"/>
                <a:cs typeface="+mn-cs"/>
              </a:endParaRPr>
            </a:p>
          </p:txBody>
        </p:sp>
        <p:sp>
          <p:nvSpPr>
            <p:cNvPr id="742405" name="Text Box 5"/>
            <p:cNvSpPr txBox="1">
              <a:spLocks noChangeArrowheads="1"/>
            </p:cNvSpPr>
            <p:nvPr/>
          </p:nvSpPr>
          <p:spPr bwMode="auto">
            <a:xfrm>
              <a:off x="240" y="1891"/>
              <a:ext cx="2160" cy="25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 eaLnBrk="0" hangingPunct="0">
                <a:defRPr/>
              </a:pPr>
              <a:r>
                <a:rPr lang="de-DE" sz="2000" b="1" dirty="0">
                  <a:solidFill>
                    <a:srgbClr val="5F5F5F"/>
                  </a:solidFill>
                  <a:latin typeface="+mn-lt"/>
                  <a:cs typeface="+mn-cs"/>
                </a:rPr>
                <a:t>Færni</a:t>
              </a:r>
              <a:endParaRPr lang="de-DE" sz="2000" dirty="0">
                <a:solidFill>
                  <a:srgbClr val="5F5F5F"/>
                </a:solidFill>
                <a:latin typeface="+mn-lt"/>
                <a:cs typeface="+mn-cs"/>
              </a:endParaRPr>
            </a:p>
          </p:txBody>
        </p:sp>
        <p:sp>
          <p:nvSpPr>
            <p:cNvPr id="742406" name="Text Box 6"/>
            <p:cNvSpPr txBox="1">
              <a:spLocks noChangeArrowheads="1"/>
            </p:cNvSpPr>
            <p:nvPr/>
          </p:nvSpPr>
          <p:spPr bwMode="auto">
            <a:xfrm>
              <a:off x="162" y="2525"/>
              <a:ext cx="24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marL="187325" indent="-187325">
                <a:buClr>
                  <a:schemeClr val="tx2"/>
                </a:buClr>
                <a:buFontTx/>
                <a:buChar char="•"/>
                <a:defRPr/>
              </a:pPr>
              <a:endParaRPr lang="en-GB">
                <a:solidFill>
                  <a:srgbClr val="5F5F5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42407" name="Rectangle 7"/>
          <p:cNvSpPr>
            <a:spLocks noChangeArrowheads="1"/>
          </p:cNvSpPr>
          <p:nvPr/>
        </p:nvSpPr>
        <p:spPr bwMode="auto">
          <a:xfrm>
            <a:off x="541338" y="893763"/>
            <a:ext cx="8128000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762000">
              <a:defRPr/>
            </a:pPr>
            <a:r>
              <a:rPr lang="en-GB" sz="3200" b="1" dirty="0" err="1">
                <a:solidFill>
                  <a:srgbClr val="5F5F5F"/>
                </a:solidFill>
                <a:latin typeface="+mn-lt"/>
                <a:cs typeface="+mn-cs"/>
              </a:rPr>
              <a:t>Af</a:t>
            </a:r>
            <a:r>
              <a:rPr lang="en-GB" sz="3200" b="1" dirty="0">
                <a:solidFill>
                  <a:srgbClr val="5F5F5F"/>
                </a:solidFill>
                <a:latin typeface="+mn-lt"/>
                <a:cs typeface="+mn-cs"/>
              </a:rPr>
              <a:t> </a:t>
            </a:r>
            <a:r>
              <a:rPr lang="en-GB" sz="3200" b="1" dirty="0" err="1">
                <a:solidFill>
                  <a:srgbClr val="5F5F5F"/>
                </a:solidFill>
                <a:latin typeface="+mn-lt"/>
                <a:cs typeface="+mn-cs"/>
              </a:rPr>
              <a:t>hverju</a:t>
            </a:r>
            <a:r>
              <a:rPr lang="en-GB" sz="3200" b="1" dirty="0">
                <a:solidFill>
                  <a:srgbClr val="5F5F5F"/>
                </a:solidFill>
                <a:latin typeface="+mn-lt"/>
                <a:cs typeface="+mn-cs"/>
              </a:rPr>
              <a:t> ICF….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313" y="285750"/>
            <a:ext cx="8715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e-CH" b="1" kern="0" dirty="0">
                <a:solidFill>
                  <a:schemeClr val="bg1"/>
                </a:solidFill>
                <a:latin typeface="+mn-lt"/>
                <a:cs typeface="+mn-cs"/>
              </a:rPr>
              <a:t>6.1. Development of ICF Core Sets</a:t>
            </a:r>
          </a:p>
        </p:txBody>
      </p:sp>
      <p:sp>
        <p:nvSpPr>
          <p:cNvPr id="23558" name="Date Placeholder 9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23559" name="Slide Number Placeholder 10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23560" name="Footer Placeholder 1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8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5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dirty="0" smtClean="0"/>
              <a:t>Aðrir mikilvægir </a:t>
            </a:r>
            <a:r>
              <a:rPr lang="is-IS" sz="3200" dirty="0" smtClean="0"/>
              <a:t>þættir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z="2800" dirty="0" smtClean="0"/>
          </a:p>
          <a:p>
            <a:r>
              <a:rPr lang="is-IS" sz="2800" dirty="0" smtClean="0"/>
              <a:t>Vitrænir </a:t>
            </a:r>
            <a:r>
              <a:rPr lang="is-IS" sz="2800" dirty="0" smtClean="0"/>
              <a:t>þættir</a:t>
            </a:r>
          </a:p>
          <a:p>
            <a:r>
              <a:rPr lang="is-IS" sz="2800" dirty="0" smtClean="0"/>
              <a:t>Geðrænir þættir</a:t>
            </a:r>
          </a:p>
          <a:p>
            <a:r>
              <a:rPr lang="is-IS" sz="2800" dirty="0" smtClean="0"/>
              <a:t>Líkamlegir þættir</a:t>
            </a:r>
          </a:p>
          <a:p>
            <a:r>
              <a:rPr lang="is-IS" sz="2800" dirty="0" smtClean="0"/>
              <a:t>Félagslegir þættir</a:t>
            </a:r>
          </a:p>
          <a:p>
            <a:endParaRPr lang="is-IS" sz="2800" dirty="0"/>
          </a:p>
          <a:p>
            <a:pPr marL="0" indent="0">
              <a:buNone/>
            </a:pPr>
            <a:endParaRPr lang="is-IS" sz="2400" i="1" dirty="0" smtClean="0"/>
          </a:p>
          <a:p>
            <a:pPr marL="0" indent="0">
              <a:buNone/>
            </a:pPr>
            <a:endParaRPr lang="is-I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53394"/>
            <a:ext cx="2282389" cy="21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1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1" name="Picture 9" descr="HORNSSKRA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3886200"/>
            <a:ext cx="1517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63889" y="2071688"/>
            <a:ext cx="5112568" cy="1071562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defRPr/>
            </a:pPr>
            <a:r>
              <a:rPr lang="is-IS" sz="2800" b="1" dirty="0" smtClean="0"/>
              <a:t/>
            </a:r>
            <a:br>
              <a:rPr lang="is-IS" sz="2800" b="1" dirty="0" smtClean="0"/>
            </a:br>
            <a:r>
              <a:rPr lang="is-IS" sz="3100" b="1" dirty="0" smtClean="0"/>
              <a:t>Tengsl starfsgetumats við starfsendurhæfingarferil einstaklings</a:t>
            </a:r>
            <a:endParaRPr lang="is-IS" sz="3100" b="1" dirty="0"/>
          </a:p>
        </p:txBody>
      </p:sp>
      <p:pic>
        <p:nvPicPr>
          <p:cNvPr id="222213" name="Picture 2" descr="S:\Myndir\Litlar myndir til að skreyta glærur\VIRK_myndir_Hopp og sk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854912"/>
            <a:ext cx="2231851" cy="480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243638" cy="1143000"/>
          </a:xfrm>
        </p:spPr>
        <p:txBody>
          <a:bodyPr/>
          <a:lstStyle/>
          <a:p>
            <a:pPr algn="l"/>
            <a:r>
              <a:rPr lang="is-IS" sz="3600" dirty="0" smtClean="0"/>
              <a:t>Snemmbært inngrip í starfsgetumati</a:t>
            </a:r>
            <a:endParaRPr lang="is-I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490192"/>
            <a:ext cx="7772400" cy="3891136"/>
          </a:xfrm>
        </p:spPr>
        <p:txBody>
          <a:bodyPr/>
          <a:lstStyle/>
          <a:p>
            <a:endParaRPr lang="is-IS" sz="2400" dirty="0" smtClean="0"/>
          </a:p>
          <a:p>
            <a:endParaRPr lang="is-IS" sz="2400" dirty="0"/>
          </a:p>
          <a:p>
            <a:r>
              <a:rPr lang="is-IS" sz="2400" dirty="0" smtClean="0"/>
              <a:t>Áherslur í grunnmati:</a:t>
            </a:r>
          </a:p>
          <a:p>
            <a:pPr lvl="1"/>
            <a:r>
              <a:rPr lang="is-IS" sz="2000" dirty="0"/>
              <a:t>Mynda uppbyggjandi tengsl við </a:t>
            </a:r>
            <a:r>
              <a:rPr lang="is-IS" sz="2000" dirty="0" smtClean="0"/>
              <a:t>einstakling</a:t>
            </a:r>
          </a:p>
          <a:p>
            <a:pPr lvl="1"/>
            <a:r>
              <a:rPr lang="is-IS" sz="2000" dirty="0"/>
              <a:t>Veita stuðning og </a:t>
            </a:r>
            <a:r>
              <a:rPr lang="is-IS" sz="2000" dirty="0" smtClean="0"/>
              <a:t>hvatningu</a:t>
            </a:r>
          </a:p>
          <a:p>
            <a:pPr lvl="1"/>
            <a:r>
              <a:rPr lang="is-IS" sz="2000" dirty="0"/>
              <a:t>Efla </a:t>
            </a:r>
            <a:r>
              <a:rPr lang="is-IS" sz="2000" dirty="0" smtClean="0"/>
              <a:t>áhugahvöt</a:t>
            </a:r>
          </a:p>
          <a:p>
            <a:pPr lvl="1"/>
            <a:r>
              <a:rPr lang="is-IS" sz="2000" dirty="0"/>
              <a:t>Sjá um staðlaða upplýsingaöflun </a:t>
            </a:r>
            <a:endParaRPr lang="is-IS" sz="2000" dirty="0" smtClean="0"/>
          </a:p>
          <a:p>
            <a:pPr lvl="1"/>
            <a:r>
              <a:rPr lang="is-IS" sz="2000" dirty="0" smtClean="0"/>
              <a:t>Tryggja að rödd einstaklings fái að hljóma</a:t>
            </a:r>
            <a:endParaRPr lang="is-IS" sz="2000" dirty="0"/>
          </a:p>
          <a:p>
            <a:pPr lvl="1"/>
            <a:r>
              <a:rPr lang="is-IS" sz="2000" dirty="0" smtClean="0"/>
              <a:t>Tryggja að þjónusta sé í samræmi við metnar þarfir</a:t>
            </a:r>
          </a:p>
          <a:p>
            <a:endParaRPr lang="is-IS" sz="2000" dirty="0" smtClean="0"/>
          </a:p>
        </p:txBody>
      </p:sp>
      <p:sp>
        <p:nvSpPr>
          <p:cNvPr id="3" name="Right Arrow 2"/>
          <p:cNvSpPr/>
          <p:nvPr/>
        </p:nvSpPr>
        <p:spPr bwMode="auto">
          <a:xfrm>
            <a:off x="720502" y="1628800"/>
            <a:ext cx="2555354" cy="1224136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rPr>
              <a:t>Grunnmat</a:t>
            </a:r>
          </a:p>
        </p:txBody>
      </p:sp>
    </p:spTree>
    <p:extLst>
      <p:ext uri="{BB962C8B-B14F-4D97-AF65-F5344CB8AC3E}">
        <p14:creationId xmlns:p14="http://schemas.microsoft.com/office/powerpoint/2010/main" val="9977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243638" cy="1143000"/>
          </a:xfrm>
        </p:spPr>
        <p:txBody>
          <a:bodyPr/>
          <a:lstStyle/>
          <a:p>
            <a:pPr algn="l"/>
            <a:r>
              <a:rPr lang="is-IS" sz="3600" dirty="0" smtClean="0"/>
              <a:t>Sérhæft mat</a:t>
            </a:r>
            <a:br>
              <a:rPr lang="is-IS" sz="3600" dirty="0" smtClean="0"/>
            </a:br>
            <a:r>
              <a:rPr lang="is-IS" sz="2800" dirty="0" smtClean="0"/>
              <a:t>-þverfaglegt mat-</a:t>
            </a:r>
            <a:endParaRPr lang="is-I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251176"/>
          </a:xfrm>
        </p:spPr>
        <p:txBody>
          <a:bodyPr/>
          <a:lstStyle/>
          <a:p>
            <a:endParaRPr lang="is-IS" sz="2400" dirty="0" smtClean="0"/>
          </a:p>
          <a:p>
            <a:endParaRPr lang="is-IS" sz="2400" dirty="0" smtClean="0"/>
          </a:p>
          <a:p>
            <a:r>
              <a:rPr lang="is-IS" sz="2400" dirty="0" smtClean="0"/>
              <a:t>Þverfagleg </a:t>
            </a:r>
            <a:r>
              <a:rPr lang="is-IS" sz="2400" dirty="0"/>
              <a:t>aðkoma að </a:t>
            </a:r>
            <a:r>
              <a:rPr lang="is-IS" sz="2400" dirty="0" smtClean="0"/>
              <a:t>málum</a:t>
            </a:r>
            <a:endParaRPr lang="is-IS" sz="2400" dirty="0"/>
          </a:p>
          <a:p>
            <a:r>
              <a:rPr lang="is-IS" sz="2400" dirty="0" smtClean="0"/>
              <a:t>Framkvæmt af utanaðkomandi sérfræðingum</a:t>
            </a:r>
          </a:p>
          <a:p>
            <a:r>
              <a:rPr lang="is-IS" sz="2400" dirty="0" smtClean="0"/>
              <a:t>Klínískt mat sérfræðinga</a:t>
            </a:r>
          </a:p>
          <a:p>
            <a:r>
              <a:rPr lang="is-IS" sz="2400" dirty="0" smtClean="0"/>
              <a:t>Afstaða tekin til mikilvægra færniþátta sem snúa að starfsgetu og hvort þurfi að vinna sérstaklega með þá í starfsendurhæfingu</a:t>
            </a:r>
          </a:p>
          <a:p>
            <a:pPr marL="0" indent="0">
              <a:buNone/>
            </a:pPr>
            <a:r>
              <a:rPr lang="is-IS" sz="2400" dirty="0" smtClean="0"/>
              <a:t>Niðurstöður sérhæfðs mats er ítarleg starfsendurhæfingaráætlun</a:t>
            </a:r>
            <a:endParaRPr lang="is-IS" sz="2400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2483768" y="1268760"/>
            <a:ext cx="2592288" cy="12961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rPr>
              <a:t>Sérhæft mat</a:t>
            </a:r>
          </a:p>
        </p:txBody>
      </p:sp>
    </p:spTree>
    <p:extLst>
      <p:ext uri="{BB962C8B-B14F-4D97-AF65-F5344CB8AC3E}">
        <p14:creationId xmlns:p14="http://schemas.microsoft.com/office/powerpoint/2010/main" val="37657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6243638" cy="1143000"/>
          </a:xfrm>
        </p:spPr>
        <p:txBody>
          <a:bodyPr/>
          <a:lstStyle/>
          <a:p>
            <a:pPr algn="l"/>
            <a:r>
              <a:rPr lang="is-IS" dirty="0" smtClean="0"/>
              <a:t>Starfsgetumat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76872"/>
            <a:ext cx="7990656" cy="3819128"/>
          </a:xfrm>
        </p:spPr>
        <p:txBody>
          <a:bodyPr/>
          <a:lstStyle/>
          <a:p>
            <a:r>
              <a:rPr lang="is-IS" sz="2000" dirty="0" smtClean="0"/>
              <a:t>Fer fram í lok starfsendurhæfingarferils þegar einstaklingur hefur ekki komist til vinnu</a:t>
            </a:r>
          </a:p>
          <a:p>
            <a:pPr marL="0" indent="0">
              <a:buNone/>
            </a:pPr>
            <a:endParaRPr lang="is-IS" sz="2000" dirty="0" smtClean="0"/>
          </a:p>
          <a:p>
            <a:r>
              <a:rPr lang="is-IS" sz="2000" dirty="0" smtClean="0"/>
              <a:t>Afstaða tekin til eftirfarandi spurninga:</a:t>
            </a:r>
            <a:endParaRPr lang="is-IS" sz="2000" b="1" dirty="0"/>
          </a:p>
          <a:p>
            <a:pPr marL="800100" lvl="1"/>
            <a:r>
              <a:rPr lang="is-IS" sz="1800" b="1" dirty="0"/>
              <a:t>Er starfsendurhæfing fullreynd?</a:t>
            </a:r>
          </a:p>
          <a:p>
            <a:pPr marL="800100" lvl="1"/>
            <a:r>
              <a:rPr lang="is-IS" sz="1800" b="1" dirty="0"/>
              <a:t>Er til staðar vinnugeta?</a:t>
            </a:r>
          </a:p>
          <a:p>
            <a:pPr marL="800100" lvl="1"/>
            <a:r>
              <a:rPr lang="is-IS" sz="1800" b="1" dirty="0"/>
              <a:t>Hvaða störf koma til greina?</a:t>
            </a:r>
          </a:p>
          <a:p>
            <a:pPr marL="800100" lvl="1"/>
            <a:r>
              <a:rPr lang="is-IS" sz="1800" b="1" dirty="0"/>
              <a:t>í hve miklu magni</a:t>
            </a:r>
            <a:r>
              <a:rPr lang="is-IS" sz="1800" b="1" dirty="0" smtClean="0"/>
              <a:t>?</a:t>
            </a:r>
          </a:p>
          <a:p>
            <a:pPr marL="0" indent="0">
              <a:buNone/>
            </a:pPr>
            <a:endParaRPr lang="is-IS" sz="2000" dirty="0" smtClean="0"/>
          </a:p>
          <a:p>
            <a:pPr marL="0" indent="0">
              <a:buNone/>
            </a:pPr>
            <a:r>
              <a:rPr lang="is-IS" sz="2000" dirty="0" smtClean="0"/>
              <a:t>Mikil </a:t>
            </a:r>
            <a:r>
              <a:rPr lang="is-IS" sz="2000" dirty="0"/>
              <a:t>þróun er í gangi í uppbyggingu </a:t>
            </a:r>
            <a:r>
              <a:rPr lang="is-IS" sz="2000" dirty="0" smtClean="0"/>
              <a:t>starfsgetumats </a:t>
            </a:r>
            <a:r>
              <a:rPr lang="is-IS" sz="2000" dirty="0"/>
              <a:t>m.a í samstarfi við lækna sem hafa mikla reynslu í endurhæfingar- og örorkumálum</a:t>
            </a:r>
          </a:p>
          <a:p>
            <a:endParaRPr lang="is-IS" sz="2000" dirty="0"/>
          </a:p>
        </p:txBody>
      </p:sp>
      <p:sp>
        <p:nvSpPr>
          <p:cNvPr id="4" name="Flowchart: Decision 3"/>
          <p:cNvSpPr/>
          <p:nvPr/>
        </p:nvSpPr>
        <p:spPr bwMode="auto">
          <a:xfrm>
            <a:off x="4332432" y="832148"/>
            <a:ext cx="2592288" cy="1296144"/>
          </a:xfrm>
          <a:prstGeom prst="flowChartDecision">
            <a:avLst/>
          </a:prstGeom>
          <a:solidFill>
            <a:srgbClr val="C4D8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rPr>
              <a:t>Starfsgetumat</a:t>
            </a:r>
          </a:p>
        </p:txBody>
      </p:sp>
    </p:spTree>
    <p:extLst>
      <p:ext uri="{BB962C8B-B14F-4D97-AF65-F5344CB8AC3E}">
        <p14:creationId xmlns:p14="http://schemas.microsoft.com/office/powerpoint/2010/main" val="1020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dirty="0" smtClean="0"/>
              <a:t>Yfirlit 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 smtClean="0"/>
              <a:t>Hlutverk VIRK</a:t>
            </a:r>
          </a:p>
          <a:p>
            <a:pPr marL="0" indent="0">
              <a:buNone/>
            </a:pPr>
            <a:endParaRPr lang="is-IS" sz="2400" dirty="0" smtClean="0"/>
          </a:p>
          <a:p>
            <a:r>
              <a:rPr lang="is-IS" sz="2400" dirty="0" smtClean="0"/>
              <a:t>Skilgreiningar</a:t>
            </a:r>
          </a:p>
          <a:p>
            <a:pPr marL="0" indent="0">
              <a:buNone/>
            </a:pPr>
            <a:endParaRPr lang="is-IS" sz="2400" dirty="0" smtClean="0"/>
          </a:p>
          <a:p>
            <a:r>
              <a:rPr lang="is-IS" sz="2400" dirty="0"/>
              <a:t>Helstu áherslur í </a:t>
            </a:r>
            <a:r>
              <a:rPr lang="is-IS" sz="2400" dirty="0" smtClean="0"/>
              <a:t>starfsendurhæfingarferli                 </a:t>
            </a:r>
            <a:r>
              <a:rPr lang="is-IS" sz="2400" dirty="0"/>
              <a:t>og  starfsgetumati </a:t>
            </a:r>
            <a:r>
              <a:rPr lang="is-IS" sz="2400" dirty="0" smtClean="0"/>
              <a:t>VIRK</a:t>
            </a:r>
          </a:p>
          <a:p>
            <a:pPr marL="0" indent="0">
              <a:buNone/>
            </a:pPr>
            <a:endParaRPr lang="is-IS" sz="2400" dirty="0" smtClean="0"/>
          </a:p>
          <a:p>
            <a:r>
              <a:rPr lang="is-IS" sz="2400" dirty="0"/>
              <a:t>Tengsl starfsgetumats við starfsendurhæfingarferil einstaklings</a:t>
            </a:r>
            <a:endParaRPr lang="is-IS" sz="2400" dirty="0" smtClean="0"/>
          </a:p>
        </p:txBody>
      </p:sp>
      <p:pic>
        <p:nvPicPr>
          <p:cNvPr id="4" name="Picture 2" descr="S:\Myndir\Litlar myndir til að skreyta glærur\VIRK_myndir_Hurd_land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697" y="1412776"/>
            <a:ext cx="1385163" cy="229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6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243638" cy="1143000"/>
          </a:xfrm>
        </p:spPr>
        <p:txBody>
          <a:bodyPr/>
          <a:lstStyle/>
          <a:p>
            <a:pPr algn="l"/>
            <a:r>
              <a:rPr lang="is-IS" sz="3200" dirty="0" smtClean="0"/>
              <a:t>Í lok starfsgetumats er til staðar: </a:t>
            </a:r>
            <a:br>
              <a:rPr lang="is-IS" sz="3200" dirty="0" smtClean="0"/>
            </a:br>
            <a:endParaRPr lang="is-IS" sz="32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2132856"/>
            <a:ext cx="7772400" cy="3891136"/>
          </a:xfrm>
        </p:spPr>
        <p:txBody>
          <a:bodyPr/>
          <a:lstStyle/>
          <a:p>
            <a:pPr marL="400050"/>
            <a:r>
              <a:rPr lang="is-IS" sz="2400" dirty="0" smtClean="0"/>
              <a:t>Ferill </a:t>
            </a:r>
            <a:r>
              <a:rPr lang="is-IS" sz="2400" dirty="0"/>
              <a:t>þjónustu og </a:t>
            </a:r>
            <a:r>
              <a:rPr lang="is-IS" sz="2400" dirty="0" smtClean="0"/>
              <a:t>upplýsingaöflun sem er einstaklingsmiðaður</a:t>
            </a:r>
          </a:p>
          <a:p>
            <a:pPr marL="400050"/>
            <a:r>
              <a:rPr lang="is-IS" sz="2400" dirty="0" smtClean="0"/>
              <a:t>Staðlað mat á færni og færnisskerðingu</a:t>
            </a:r>
          </a:p>
          <a:p>
            <a:pPr marL="400050"/>
            <a:r>
              <a:rPr lang="is-IS" sz="2400" dirty="0" smtClean="0"/>
              <a:t>Unnið hefur verið markvisst í starfsendurhæfingu með styrkleika einstaklingsins og hindranir þannig að í lokin er hámarksfærni náð</a:t>
            </a:r>
          </a:p>
          <a:p>
            <a:pPr marL="400050"/>
            <a:r>
              <a:rPr lang="is-IS" sz="2400" dirty="0" smtClean="0"/>
              <a:t>Svör við eftirfarandi spurningum í lok ferils:</a:t>
            </a:r>
          </a:p>
          <a:p>
            <a:pPr marL="800100" lvl="1"/>
            <a:r>
              <a:rPr lang="is-IS" sz="1800" dirty="0" smtClean="0"/>
              <a:t>Er starfsendurhæfing fullreynd?</a:t>
            </a:r>
          </a:p>
          <a:p>
            <a:pPr marL="800100" lvl="1"/>
            <a:r>
              <a:rPr lang="is-IS" sz="1800" dirty="0" smtClean="0"/>
              <a:t>Er til staðar vinnugeta?</a:t>
            </a:r>
          </a:p>
          <a:p>
            <a:pPr marL="800100" lvl="1"/>
            <a:r>
              <a:rPr lang="is-IS" sz="1800" dirty="0"/>
              <a:t>H</a:t>
            </a:r>
            <a:r>
              <a:rPr lang="is-IS" sz="1800" dirty="0" smtClean="0"/>
              <a:t>vaða störf koma til greina?</a:t>
            </a:r>
          </a:p>
          <a:p>
            <a:pPr marL="800100" lvl="1"/>
            <a:r>
              <a:rPr lang="is-IS" sz="1800" dirty="0" smtClean="0"/>
              <a:t>í hve miklu magni?</a:t>
            </a:r>
            <a:endParaRPr lang="is-IS" sz="2000" dirty="0" smtClean="0"/>
          </a:p>
        </p:txBody>
      </p:sp>
      <p:sp>
        <p:nvSpPr>
          <p:cNvPr id="6" name="Right Arrow 5"/>
          <p:cNvSpPr/>
          <p:nvPr/>
        </p:nvSpPr>
        <p:spPr bwMode="auto">
          <a:xfrm>
            <a:off x="395536" y="1124744"/>
            <a:ext cx="7776864" cy="864096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112" charset="-128"/>
              </a:rPr>
              <a:t>Grunnmat		Sérhæft mat		Endurmat</a:t>
            </a:r>
          </a:p>
        </p:txBody>
      </p:sp>
    </p:spTree>
    <p:extLst>
      <p:ext uri="{BB962C8B-B14F-4D97-AF65-F5344CB8AC3E}">
        <p14:creationId xmlns:p14="http://schemas.microsoft.com/office/powerpoint/2010/main" val="6361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dirty="0" smtClean="0"/>
              <a:t>Starfsgetumat og hlutverk VIRK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z="2400" dirty="0" smtClean="0"/>
          </a:p>
          <a:p>
            <a:r>
              <a:rPr lang="is-IS" sz="2400" dirty="0" smtClean="0"/>
              <a:t>Í </a:t>
            </a:r>
            <a:r>
              <a:rPr lang="is-IS" sz="2400" dirty="0" smtClean="0"/>
              <a:t>starfsendurhæfingarferli koma fram mikilvægar upplýsingar um starfsgetu </a:t>
            </a:r>
            <a:r>
              <a:rPr lang="is-IS" sz="2400" dirty="0" smtClean="0"/>
              <a:t>einstaklinga</a:t>
            </a:r>
          </a:p>
          <a:p>
            <a:pPr marL="0" indent="0">
              <a:buNone/>
            </a:pPr>
            <a:endParaRPr lang="is-IS" sz="2400" dirty="0" smtClean="0"/>
          </a:p>
          <a:p>
            <a:r>
              <a:rPr lang="is-IS" sz="2400" dirty="0" smtClean="0"/>
              <a:t>Hlutverk VIRK er m.a. </a:t>
            </a:r>
            <a:r>
              <a:rPr lang="is-IS" sz="2400" dirty="0"/>
              <a:t>a</a:t>
            </a:r>
            <a:r>
              <a:rPr lang="is-IS" sz="2400" dirty="0" smtClean="0"/>
              <a:t>ð draga þessar upplýsingar fram og koma þeim á framfæri við framfærsluaðila sem taka síðan ákvörðun um rétt til framfærslu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3637672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is-IS" sz="3600" dirty="0" smtClean="0"/>
              <a:t>Samþætting og samvinna er forsenda árangurs!</a:t>
            </a:r>
            <a:endParaRPr lang="is-I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7" y="1556792"/>
            <a:ext cx="6721895" cy="51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55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smtClean="0"/>
              <a:t>Vinnum saman!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000" dirty="0" smtClean="0"/>
              <a:t>Mikil þróunarvinna hefur átt sér stað hjá VIRK</a:t>
            </a:r>
          </a:p>
          <a:p>
            <a:r>
              <a:rPr lang="is-IS" sz="2000" dirty="0" smtClean="0"/>
              <a:t>Aukið samstarf allra aðila m.a. við greiðendur                         bóta</a:t>
            </a:r>
          </a:p>
          <a:p>
            <a:r>
              <a:rPr lang="is-IS" sz="2000" dirty="0" smtClean="0"/>
              <a:t>Við þurfum að byggja upp heildstæðan feril sem                         er skýr og samhæfður </a:t>
            </a:r>
          </a:p>
          <a:p>
            <a:r>
              <a:rPr lang="is-IS" sz="2000" dirty="0" smtClean="0"/>
              <a:t>Ferill sem tryggir góða þjónustu og áreiðanlegar </a:t>
            </a:r>
            <a:r>
              <a:rPr lang="is-IS" sz="2000" dirty="0" smtClean="0"/>
              <a:t>upplýsingar</a:t>
            </a:r>
          </a:p>
          <a:p>
            <a:r>
              <a:rPr lang="is-IS" sz="2000" dirty="0" smtClean="0"/>
              <a:t>Unnið markvisst með styrkleika einstaklings samhliða því að dregið er úr hindrunum</a:t>
            </a:r>
            <a:endParaRPr lang="is-IS" sz="2000" dirty="0" smtClean="0"/>
          </a:p>
          <a:p>
            <a:r>
              <a:rPr lang="is-IS" sz="2000" dirty="0" smtClean="0"/>
              <a:t>Árangursrík nálgun í starfsendurhæfingu nýtt á markvissan hátt við að koma einstaklingi á vinnumarkað</a:t>
            </a:r>
            <a:endParaRPr lang="is-IS" sz="2400" dirty="0" smtClean="0"/>
          </a:p>
          <a:p>
            <a:pPr marL="0" indent="0" algn="ctr">
              <a:buNone/>
            </a:pPr>
            <a:endParaRPr lang="is-IS" sz="2400" b="1" dirty="0" smtClean="0"/>
          </a:p>
          <a:p>
            <a:pPr marL="0" indent="0" algn="ctr">
              <a:buNone/>
            </a:pPr>
            <a:r>
              <a:rPr lang="is-IS" sz="2400" b="1" dirty="0" smtClean="0"/>
              <a:t>Margar </a:t>
            </a:r>
            <a:r>
              <a:rPr lang="is-IS" sz="2400" b="1" dirty="0" smtClean="0"/>
              <a:t>hendur vinna gott verk</a:t>
            </a:r>
            <a:endParaRPr lang="is-I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961119"/>
            <a:ext cx="2205743" cy="16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9625"/>
            <a:ext cx="64293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1071563" y="51435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s-IS" sz="3200">
                <a:solidFill>
                  <a:srgbClr val="FA5702"/>
                </a:solidFill>
                <a:hlinkClick r:id="rId4"/>
              </a:rPr>
              <a:t>www.virk.is</a:t>
            </a:r>
            <a:endParaRPr lang="is-IS" sz="3200">
              <a:solidFill>
                <a:srgbClr val="FA5702"/>
              </a:solidFill>
            </a:endParaRPr>
          </a:p>
          <a:p>
            <a:endParaRPr lang="is-IS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mtClean="0"/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099622" cy="998984"/>
          </a:xfrm>
        </p:spPr>
        <p:txBody>
          <a:bodyPr/>
          <a:lstStyle/>
          <a:p>
            <a:pPr algn="l"/>
            <a:r>
              <a:rPr lang="is-IS" sz="3200" b="1" dirty="0" smtClean="0"/>
              <a:t>Hlutverk VIRK </a:t>
            </a:r>
            <a:br>
              <a:rPr lang="is-IS" sz="3200" b="1" dirty="0" smtClean="0"/>
            </a:br>
            <a:endParaRPr lang="is-I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992888" cy="1512168"/>
          </a:xfrm>
        </p:spPr>
        <p:txBody>
          <a:bodyPr/>
          <a:lstStyle/>
          <a:p>
            <a:pPr>
              <a:buNone/>
            </a:pPr>
            <a:r>
              <a:rPr lang="is-IS" sz="1800" dirty="0" smtClean="0">
                <a:solidFill>
                  <a:srgbClr val="FF0000"/>
                </a:solidFill>
              </a:rPr>
              <a:t>	</a:t>
            </a:r>
            <a:r>
              <a:rPr lang="is-IS" sz="1800" dirty="0" smtClean="0">
                <a:solidFill>
                  <a:srgbClr val="F75300"/>
                </a:solidFill>
              </a:rPr>
              <a:t>Hlutverk VIRK  </a:t>
            </a:r>
            <a:r>
              <a:rPr lang="is-IS" sz="1800" dirty="0" smtClean="0"/>
              <a:t>er að draga markvisst úr líkum á því að starfsmenn hverfi af vinnumarkaði vegna varanlegrar örorku með aukinni virkni, eflingu starfsendurhæfingar og öðrum úrræðum</a:t>
            </a:r>
          </a:p>
          <a:p>
            <a:pPr>
              <a:buNone/>
            </a:pPr>
            <a:endParaRPr lang="is-IS" sz="1800" dirty="0" smtClean="0"/>
          </a:p>
          <a:p>
            <a:pPr>
              <a:buFont typeface="Arial" pitchFamily="34" charset="0"/>
              <a:buChar char="•"/>
            </a:pPr>
            <a:endParaRPr lang="is-I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1560" y="2564904"/>
            <a:ext cx="2664296" cy="332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Clr>
                <a:srgbClr val="FA5702"/>
              </a:buClr>
              <a:buFont typeface="Arial" pitchFamily="34" charset="0"/>
              <a:buChar char="•"/>
            </a:pPr>
            <a:r>
              <a:rPr lang="is-IS" sz="1800" dirty="0" smtClean="0">
                <a:latin typeface="+mn-lt"/>
                <a:ea typeface="+mn-ea"/>
              </a:rPr>
              <a:t>Vinnumarkaðsúrræði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FA5702"/>
              </a:buClr>
              <a:buFont typeface="Arial" pitchFamily="34" charset="0"/>
              <a:buChar char="•"/>
            </a:pPr>
            <a:r>
              <a:rPr lang="is-IS" sz="1800" dirty="0" smtClean="0">
                <a:latin typeface="+mn-lt"/>
                <a:ea typeface="+mn-ea"/>
              </a:rPr>
              <a:t>Áhersla á að koma snemma að málum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FA5702"/>
              </a:buClr>
              <a:buFontTx/>
              <a:buChar char="•"/>
              <a:defRPr/>
            </a:pPr>
            <a:r>
              <a:rPr lang="is-IS" sz="1800" kern="0" dirty="0" smtClean="0"/>
              <a:t>Snemmbært inngrip í starfsendurhæfingu getur aðeins átt sér stað í samvinnu við aðila vinnu-markaðarins hér á landi.</a:t>
            </a:r>
          </a:p>
          <a:p>
            <a:endParaRPr lang="is-I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847" y="2564904"/>
            <a:ext cx="53816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814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6243638" cy="1143000"/>
          </a:xfrm>
        </p:spPr>
        <p:txBody>
          <a:bodyPr/>
          <a:lstStyle/>
          <a:p>
            <a:pPr algn="l"/>
            <a:r>
              <a:rPr lang="is-IS" sz="3200" dirty="0" smtClean="0"/>
              <a:t>Þjónusta fyrir hverja?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95760"/>
            <a:ext cx="5974432" cy="4381512"/>
          </a:xfrm>
        </p:spPr>
        <p:txBody>
          <a:bodyPr/>
          <a:lstStyle/>
          <a:p>
            <a:r>
              <a:rPr lang="is-IS" sz="2400" dirty="0" smtClean="0"/>
              <a:t>Grunnforsenda er að til staðar sé </a:t>
            </a:r>
            <a:r>
              <a:rPr lang="is-IS" sz="2400" b="1" dirty="0" smtClean="0"/>
              <a:t>heilsubrestur sem skerðir starfsgetu viðkomandi einstaklings</a:t>
            </a:r>
          </a:p>
          <a:p>
            <a:r>
              <a:rPr lang="is-IS" sz="2400" dirty="0" smtClean="0"/>
              <a:t>Þjónustan miðar að því að </a:t>
            </a:r>
            <a:r>
              <a:rPr lang="is-IS" sz="2400" b="1" dirty="0" smtClean="0"/>
              <a:t>auka vinnugetu</a:t>
            </a:r>
            <a:r>
              <a:rPr lang="is-IS" sz="2400" dirty="0" smtClean="0"/>
              <a:t> og er ætluð þeim sem </a:t>
            </a:r>
            <a:r>
              <a:rPr lang="is-IS" sz="2400" b="1" dirty="0" smtClean="0"/>
              <a:t>stefna aftur á vinnumarkað</a:t>
            </a:r>
          </a:p>
          <a:p>
            <a:r>
              <a:rPr lang="is-IS" sz="2400" dirty="0" smtClean="0"/>
              <a:t>Einstaklingur þarf að hafa bæði </a:t>
            </a:r>
            <a:r>
              <a:rPr lang="is-IS" sz="2400" b="1" dirty="0" smtClean="0"/>
              <a:t>vilja</a:t>
            </a:r>
            <a:r>
              <a:rPr lang="is-IS" sz="2400" dirty="0" smtClean="0"/>
              <a:t> og </a:t>
            </a:r>
            <a:r>
              <a:rPr lang="is-IS" sz="2400" b="1" dirty="0" smtClean="0"/>
              <a:t>getu</a:t>
            </a:r>
            <a:r>
              <a:rPr lang="is-IS" sz="2400" dirty="0" smtClean="0"/>
              <a:t> til að taka fullan þátt í þjónustunni og fara eftir þeirri áætlun sem gerð er</a:t>
            </a:r>
          </a:p>
          <a:p>
            <a:endParaRPr lang="is-IS" sz="2400" dirty="0" smtClean="0"/>
          </a:p>
        </p:txBody>
      </p:sp>
      <p:pic>
        <p:nvPicPr>
          <p:cNvPr id="12290" name="Picture 2" descr="S:\Myndir\Litlar myndir til að skreyta glærur\VIRK_myndir_hu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8687" y="1198244"/>
            <a:ext cx="1561630" cy="2520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530120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i="1" dirty="0" smtClean="0"/>
              <a:t>Samkvæmt lögum nr. 60/2012 um atvinnutengda starfsendurhæfingu og starfsemi starfsendurhæfingarsjóða</a:t>
            </a:r>
            <a:endParaRPr lang="is-IS" sz="1600" i="1" dirty="0"/>
          </a:p>
        </p:txBody>
      </p:sp>
    </p:spTree>
    <p:extLst>
      <p:ext uri="{BB962C8B-B14F-4D97-AF65-F5344CB8AC3E}">
        <p14:creationId xmlns:p14="http://schemas.microsoft.com/office/powerpoint/2010/main" val="1594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3200" dirty="0" smtClean="0"/>
              <a:t>Nýtt </a:t>
            </a:r>
            <a:r>
              <a:rPr lang="is-IS" sz="3200" dirty="0" smtClean="0"/>
              <a:t>starfsgetumat</a:t>
            </a:r>
            <a:endParaRPr lang="is-IS" sz="3200" dirty="0" smtClean="0"/>
          </a:p>
        </p:txBody>
      </p:sp>
      <p:sp>
        <p:nvSpPr>
          <p:cNvPr id="21606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815013" cy="4114800"/>
          </a:xfrm>
        </p:spPr>
        <p:txBody>
          <a:bodyPr/>
          <a:lstStyle/>
          <a:p>
            <a:r>
              <a:rPr lang="is-IS" sz="2400" dirty="0" smtClean="0"/>
              <a:t>Skýrsla forsætisráðuneytisins 2007</a:t>
            </a:r>
          </a:p>
          <a:p>
            <a:r>
              <a:rPr lang="is-IS" sz="2400" dirty="0" smtClean="0"/>
              <a:t>Bollanefndin</a:t>
            </a:r>
          </a:p>
          <a:p>
            <a:r>
              <a:rPr lang="is-IS" sz="2400" dirty="0" smtClean="0"/>
              <a:t>Faghópur um matsaðferðir</a:t>
            </a:r>
          </a:p>
          <a:p>
            <a:pPr>
              <a:buFontTx/>
              <a:buNone/>
            </a:pPr>
            <a:endParaRPr lang="is-IS" sz="2400" dirty="0" smtClean="0"/>
          </a:p>
          <a:p>
            <a:r>
              <a:rPr lang="is-IS" sz="2400" dirty="0" smtClean="0"/>
              <a:t>Drög að starfshæfnismati 2009</a:t>
            </a:r>
          </a:p>
          <a:p>
            <a:pPr lvl="1"/>
            <a:r>
              <a:rPr lang="is-IS" sz="1600" dirty="0" smtClean="0"/>
              <a:t>snemmbært inngrip </a:t>
            </a:r>
          </a:p>
          <a:p>
            <a:pPr lvl="1"/>
            <a:r>
              <a:rPr lang="is-IS" sz="1600" dirty="0" smtClean="0"/>
              <a:t>samfelldni í upplýsingöflun</a:t>
            </a:r>
          </a:p>
          <a:p>
            <a:pPr lvl="1"/>
            <a:r>
              <a:rPr lang="is-IS" sz="1600" dirty="0" smtClean="0"/>
              <a:t>færni með aðstoð ICF kerfisins</a:t>
            </a:r>
          </a:p>
          <a:p>
            <a:pPr lvl="1"/>
            <a:r>
              <a:rPr lang="is-IS" sz="1600" dirty="0" smtClean="0"/>
              <a:t>einstaklingsmiðað </a:t>
            </a:r>
            <a:endParaRPr lang="is-I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20710"/>
            <a:ext cx="1597020" cy="33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6406480" cy="1143000"/>
          </a:xfrm>
        </p:spPr>
        <p:txBody>
          <a:bodyPr/>
          <a:lstStyle/>
          <a:p>
            <a:r>
              <a:rPr lang="is-IS" sz="3200" dirty="0" smtClean="0"/>
              <a:t>Þróun á starfsgetumati hjá VIRK byggir m.a. á: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8062664" cy="4395192"/>
          </a:xfrm>
        </p:spPr>
        <p:txBody>
          <a:bodyPr/>
          <a:lstStyle/>
          <a:p>
            <a:r>
              <a:rPr lang="is-IS" sz="1800" dirty="0" smtClean="0"/>
              <a:t>Skýrslu faghóps um matsaðferðir (skipaður af Bollanefndinni) frá 2009</a:t>
            </a:r>
          </a:p>
          <a:p>
            <a:r>
              <a:rPr lang="is-IS" sz="1800" dirty="0" smtClean="0"/>
              <a:t>AMA </a:t>
            </a:r>
            <a:r>
              <a:rPr lang="is-IS" sz="1800" dirty="0"/>
              <a:t>Guides to the Evaluation of Permanent Impairment, 6th ed</a:t>
            </a:r>
            <a:r>
              <a:rPr lang="is-IS" sz="1800" dirty="0" smtClean="0"/>
              <a:t>.</a:t>
            </a:r>
          </a:p>
          <a:p>
            <a:r>
              <a:rPr lang="is-IS" sz="1800" dirty="0" smtClean="0"/>
              <a:t>EUMASS kjarnasafn</a:t>
            </a:r>
          </a:p>
          <a:p>
            <a:r>
              <a:rPr lang="is-IS" sz="1800" dirty="0" smtClean="0"/>
              <a:t>Mat hjá Forsåkringskassan, Svíþjóð</a:t>
            </a:r>
          </a:p>
          <a:p>
            <a:r>
              <a:rPr lang="is-IS" sz="1800" dirty="0" smtClean="0"/>
              <a:t>DASI, Disability assessment structured interview</a:t>
            </a:r>
          </a:p>
          <a:p>
            <a:r>
              <a:rPr lang="is-IS" sz="1800" dirty="0" smtClean="0"/>
              <a:t>Arbejdsevnemetoden í Danmörku og þróun á þeim verkfærum</a:t>
            </a:r>
          </a:p>
          <a:p>
            <a:r>
              <a:rPr lang="is-IS" sz="1800" dirty="0" smtClean="0"/>
              <a:t>Egenvurdering hjá NAV í Noregi</a:t>
            </a:r>
          </a:p>
          <a:p>
            <a:r>
              <a:rPr lang="is-IS" sz="1800" dirty="0" smtClean="0"/>
              <a:t>Samstarf </a:t>
            </a:r>
            <a:r>
              <a:rPr lang="is-IS" sz="1800" dirty="0" smtClean="0"/>
              <a:t>við Rauland, þekkingarsetur um endurhæfingu í Noregi</a:t>
            </a:r>
          </a:p>
          <a:p>
            <a:r>
              <a:rPr lang="is-IS" sz="1800" dirty="0" smtClean="0"/>
              <a:t>Samstarf </a:t>
            </a:r>
            <a:r>
              <a:rPr lang="is-IS" sz="1800" dirty="0" smtClean="0"/>
              <a:t>við Sören Brage hjá NAV í Noregi</a:t>
            </a:r>
          </a:p>
          <a:p>
            <a:r>
              <a:rPr lang="is-IS" sz="1800" dirty="0" smtClean="0"/>
              <a:t>Samstarf við ICF Research Branch í Sviss</a:t>
            </a:r>
          </a:p>
          <a:p>
            <a:r>
              <a:rPr lang="is-IS" sz="1800" dirty="0" smtClean="0"/>
              <a:t>Samstarf </a:t>
            </a:r>
            <a:r>
              <a:rPr lang="is-IS" sz="1800" dirty="0" smtClean="0"/>
              <a:t>við Wout De Bohr hjá UWV í Hollandi</a:t>
            </a:r>
          </a:p>
          <a:p>
            <a:r>
              <a:rPr lang="is-IS" sz="1800" dirty="0" smtClean="0"/>
              <a:t>Samstarf </a:t>
            </a:r>
            <a:r>
              <a:rPr lang="is-IS" sz="1800" dirty="0" smtClean="0"/>
              <a:t>við um 60 sérfræðinga hérlendis og erlendis undanfarin 5 ár</a:t>
            </a:r>
          </a:p>
          <a:p>
            <a:pPr marL="0" indent="0">
              <a:buNone/>
            </a:pPr>
            <a:r>
              <a:rPr lang="is-IS" sz="1800" dirty="0"/>
              <a:t/>
            </a:r>
            <a:br>
              <a:rPr lang="is-IS" sz="1800" dirty="0"/>
            </a:br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295759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6243638" cy="1143000"/>
          </a:xfrm>
        </p:spPr>
        <p:txBody>
          <a:bodyPr/>
          <a:lstStyle/>
          <a:p>
            <a:pPr algn="l"/>
            <a:r>
              <a:rPr lang="is-IS" sz="3200" dirty="0" smtClean="0"/>
              <a:t>Hvað er starfsgetumat? </a:t>
            </a:r>
            <a:endParaRPr lang="is-IS" sz="3200" dirty="0" smtClean="0"/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>
          <a:xfrm>
            <a:off x="685800" y="1403648"/>
            <a:ext cx="7558608" cy="4692352"/>
          </a:xfrm>
        </p:spPr>
        <p:txBody>
          <a:bodyPr/>
          <a:lstStyle/>
          <a:p>
            <a:pPr marL="0" indent="0">
              <a:buNone/>
            </a:pPr>
            <a:r>
              <a:rPr lang="is-IS" sz="2400" dirty="0">
                <a:cs typeface="Calibri" pitchFamily="34" charset="0"/>
              </a:rPr>
              <a:t>Starfsgetumat er </a:t>
            </a:r>
            <a:r>
              <a:rPr lang="is-IS" sz="2400" b="1" dirty="0">
                <a:cs typeface="Calibri" pitchFamily="34" charset="0"/>
              </a:rPr>
              <a:t>ferli</a:t>
            </a:r>
            <a:r>
              <a:rPr lang="is-IS" sz="2400" dirty="0">
                <a:cs typeface="Calibri" pitchFamily="34" charset="0"/>
              </a:rPr>
              <a:t> mats annars vegar og virkniaukandi aðgerða og/eða starfsendurhæfingar og meðferðar hins </a:t>
            </a:r>
            <a:r>
              <a:rPr lang="is-IS" sz="2400" dirty="0" smtClean="0">
                <a:cs typeface="Calibri" pitchFamily="34" charset="0"/>
              </a:rPr>
              <a:t>vegar</a:t>
            </a:r>
            <a:endParaRPr lang="is-IS" sz="2400" dirty="0">
              <a:cs typeface="Calibri" pitchFamily="34" charset="0"/>
            </a:endParaRPr>
          </a:p>
          <a:p>
            <a:pPr marL="0" indent="0">
              <a:buNone/>
            </a:pPr>
            <a:endParaRPr lang="is-IS" sz="2400" dirty="0"/>
          </a:p>
          <a:p>
            <a:pPr marL="0" indent="0">
              <a:buFontTx/>
              <a:buNone/>
            </a:pPr>
            <a:r>
              <a:rPr lang="is-IS" sz="2400" dirty="0" smtClean="0">
                <a:cs typeface="Calibri" pitchFamily="34" charset="0"/>
              </a:rPr>
              <a:t>Starfsgetumat</a:t>
            </a:r>
            <a:r>
              <a:rPr lang="is-IS" sz="2400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is-IS" sz="2400" dirty="0" smtClean="0">
                <a:cs typeface="Calibri" pitchFamily="34" charset="0"/>
              </a:rPr>
              <a:t>er </a:t>
            </a:r>
            <a:r>
              <a:rPr lang="is-IS" sz="2400" b="1" dirty="0" smtClean="0">
                <a:cs typeface="Calibri" pitchFamily="34" charset="0"/>
              </a:rPr>
              <a:t>heildrænt mat</a:t>
            </a:r>
            <a:r>
              <a:rPr lang="is-IS" sz="2400" dirty="0" smtClean="0">
                <a:cs typeface="Calibri" pitchFamily="34" charset="0"/>
              </a:rPr>
              <a:t> á möguleikum</a:t>
            </a:r>
            <a:r>
              <a:rPr lang="is-IS" sz="2400" b="1" dirty="0" smtClean="0">
                <a:cs typeface="Calibri" pitchFamily="34" charset="0"/>
              </a:rPr>
              <a:t> </a:t>
            </a:r>
            <a:r>
              <a:rPr lang="is-IS" sz="2400" dirty="0" smtClean="0">
                <a:cs typeface="Calibri" pitchFamily="34" charset="0"/>
              </a:rPr>
              <a:t>einstaklings út frá líkamlegum, andlegum og félagslegum forsendum </a:t>
            </a:r>
            <a:r>
              <a:rPr lang="is-IS" sz="2400" b="1" dirty="0" smtClean="0">
                <a:cs typeface="Calibri" pitchFamily="34" charset="0"/>
              </a:rPr>
              <a:t>til að taka virkan þátt í atvinnulífinu</a:t>
            </a:r>
          </a:p>
          <a:p>
            <a:pPr marL="0" indent="0">
              <a:buFontTx/>
              <a:buNone/>
            </a:pPr>
            <a:endParaRPr lang="is-IS" sz="2400" dirty="0" smtClean="0">
              <a:cs typeface="Calibri" pitchFamily="34" charset="0"/>
            </a:endParaRPr>
          </a:p>
          <a:p>
            <a:pPr marL="0" indent="0">
              <a:buFontTx/>
              <a:buNone/>
            </a:pPr>
            <a:r>
              <a:rPr lang="is-IS" sz="2400" dirty="0" smtClean="0">
                <a:cs typeface="Calibri" pitchFamily="34" charset="0"/>
              </a:rPr>
              <a:t>Það metur </a:t>
            </a:r>
            <a:r>
              <a:rPr lang="is-IS" sz="2400" b="1" dirty="0" smtClean="0">
                <a:cs typeface="Calibri" pitchFamily="34" charset="0"/>
              </a:rPr>
              <a:t>styrkleika og tækifæri </a:t>
            </a:r>
            <a:r>
              <a:rPr lang="is-IS" sz="2400" dirty="0" smtClean="0">
                <a:cs typeface="Calibri" pitchFamily="34" charset="0"/>
              </a:rPr>
              <a:t>ásamt því að greina hindranir einstaklings m.t.t. atvinnuþátttöku</a:t>
            </a:r>
          </a:p>
        </p:txBody>
      </p:sp>
    </p:spTree>
    <p:extLst>
      <p:ext uri="{BB962C8B-B14F-4D97-AF65-F5344CB8AC3E}">
        <p14:creationId xmlns:p14="http://schemas.microsoft.com/office/powerpoint/2010/main" val="27944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sz="3200" dirty="0" smtClean="0"/>
              <a:t>Hvað er starfsgeta?</a:t>
            </a:r>
          </a:p>
        </p:txBody>
      </p:sp>
      <p:sp>
        <p:nvSpPr>
          <p:cNvPr id="206851" name="Content Placeholder 2"/>
          <p:cNvSpPr>
            <a:spLocks noGrp="1"/>
          </p:cNvSpPr>
          <p:nvPr>
            <p:ph idx="1"/>
          </p:nvPr>
        </p:nvSpPr>
        <p:spPr>
          <a:xfrm>
            <a:off x="755650" y="1989138"/>
            <a:ext cx="7772400" cy="4114800"/>
          </a:xfrm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is-IS" sz="2400" dirty="0">
                <a:cs typeface="Calibri" pitchFamily="34" charset="0"/>
              </a:rPr>
              <a:t>Einstaklingur er með</a:t>
            </a:r>
            <a:r>
              <a:rPr lang="is-IS" sz="2400" b="1" dirty="0">
                <a:cs typeface="Calibri" pitchFamily="34" charset="0"/>
              </a:rPr>
              <a:t> fulla </a:t>
            </a:r>
            <a:r>
              <a:rPr lang="is-IS" sz="2400" b="1" dirty="0" smtClean="0">
                <a:cs typeface="Calibri" pitchFamily="34" charset="0"/>
              </a:rPr>
              <a:t>starfsgetu </a:t>
            </a:r>
            <a:r>
              <a:rPr lang="is-IS" sz="2400" dirty="0">
                <a:cs typeface="Calibri" pitchFamily="34" charset="0"/>
              </a:rPr>
              <a:t>ef hann hefur til að bera líkamlega, andlega og félagslega heilsu til að </a:t>
            </a:r>
            <a:r>
              <a:rPr lang="is-IS" sz="2400" b="1" dirty="0">
                <a:cs typeface="Calibri" pitchFamily="34" charset="0"/>
              </a:rPr>
              <a:t>sinna þeim verkefnum sem um ræðir </a:t>
            </a:r>
            <a:r>
              <a:rPr lang="is-IS" sz="2400" dirty="0">
                <a:cs typeface="Calibri" pitchFamily="34" charset="0"/>
              </a:rPr>
              <a:t>og ná þeim markmiðum sem fylgja umræddu starfi</a:t>
            </a:r>
            <a:r>
              <a:rPr lang="is-IS" sz="2400" dirty="0" smtClean="0">
                <a:cs typeface="Calibri" pitchFamily="34" charset="0"/>
              </a:rPr>
              <a:t>,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is-IS" sz="2400" dirty="0"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is-IS" sz="2400" b="1" dirty="0">
                <a:cs typeface="Calibri" pitchFamily="34" charset="0"/>
              </a:rPr>
              <a:t>að því gefnu </a:t>
            </a:r>
            <a:r>
              <a:rPr lang="is-IS" sz="2400" dirty="0">
                <a:cs typeface="Calibri" pitchFamily="34" charset="0"/>
              </a:rPr>
              <a:t>að starfsumhverfið sé ásættanlegt eða hægt er með aðlögun að gera það ásættanlegt 									</a:t>
            </a:r>
            <a:r>
              <a:rPr lang="is-IS" sz="2400" dirty="0" smtClean="0"/>
              <a:t>							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is-IS" sz="2400" i="1" dirty="0" smtClean="0"/>
              <a:t>						</a:t>
            </a:r>
            <a:r>
              <a:rPr lang="is-IS" sz="800" i="1" dirty="0" smtClean="0"/>
              <a:t>(Nordenfelt, 2008)</a:t>
            </a:r>
          </a:p>
        </p:txBody>
      </p:sp>
    </p:spTree>
    <p:extLst>
      <p:ext uri="{BB962C8B-B14F-4D97-AF65-F5344CB8AC3E}">
        <p14:creationId xmlns:p14="http://schemas.microsoft.com/office/powerpoint/2010/main" val="22371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2400" cy="1143000"/>
          </a:xfrm>
        </p:spPr>
        <p:txBody>
          <a:bodyPr/>
          <a:lstStyle/>
          <a:p>
            <a:pPr algn="ctr"/>
            <a:r>
              <a:rPr lang="is-IS" sz="3200" dirty="0" smtClean="0"/>
              <a:t>Helstu áherslur í starfsendurhæfingarferli og starfsgetumati hjá VIRK</a:t>
            </a:r>
            <a:endParaRPr lang="is-I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0" y="2564904"/>
            <a:ext cx="3337560" cy="31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51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47786</TotalTime>
  <Words>1071</Words>
  <Application>Microsoft Office PowerPoint</Application>
  <PresentationFormat>On-screen Show (4:3)</PresentationFormat>
  <Paragraphs>182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Blank Presentation</vt:lpstr>
      <vt:lpstr>Starfsgetumat Ný hugsun, breyttar áherslur</vt:lpstr>
      <vt:lpstr>Yfirlit </vt:lpstr>
      <vt:lpstr>Hlutverk VIRK  </vt:lpstr>
      <vt:lpstr>Þjónusta fyrir hverja?</vt:lpstr>
      <vt:lpstr>Nýtt starfsgetumat</vt:lpstr>
      <vt:lpstr>Þróun á starfsgetumati hjá VIRK byggir m.a. á:</vt:lpstr>
      <vt:lpstr>Hvað er starfsgetumat? </vt:lpstr>
      <vt:lpstr>Hvað er starfsgeta?</vt:lpstr>
      <vt:lpstr>Helstu áherslur í starfsendurhæfingarferli og starfsgetumati hjá VIRK</vt:lpstr>
      <vt:lpstr>Að meta getu ekki síður en vangetu</vt:lpstr>
      <vt:lpstr>Starfsendurhæfingarferill nátengdur við mat á starfsgetu </vt:lpstr>
      <vt:lpstr>Samspil ólíkra þátta er mikilvægt </vt:lpstr>
      <vt:lpstr>Learning ICF</vt:lpstr>
      <vt:lpstr>PowerPoint Presentation</vt:lpstr>
      <vt:lpstr>Aðrir mikilvægir þættir</vt:lpstr>
      <vt:lpstr> Tengsl starfsgetumats við starfsendurhæfingarferil einstaklings</vt:lpstr>
      <vt:lpstr>Snemmbært inngrip í starfsgetumati</vt:lpstr>
      <vt:lpstr>Sérhæft mat -þverfaglegt mat-</vt:lpstr>
      <vt:lpstr>Starfsgetumat</vt:lpstr>
      <vt:lpstr>Í lok starfsgetumats er til staðar:  </vt:lpstr>
      <vt:lpstr>Starfsgetumat og hlutverk VIRK</vt:lpstr>
      <vt:lpstr>Samþætting og samvinna er forsenda árangurs!</vt:lpstr>
      <vt:lpstr>Vinnum saman!</vt:lpstr>
      <vt:lpstr>PowerPoint Presentation</vt:lpstr>
    </vt:vector>
  </TitlesOfParts>
  <Company>獫票楧栮捯洀鉭曮㞱Û뜰⠲쎔딁烊皭〼፥ᙼ䕸忤઱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Stinamaja</dc:creator>
  <cp:lastModifiedBy>Ása Dóra Konráðsdóttir</cp:lastModifiedBy>
  <cp:revision>260</cp:revision>
  <cp:lastPrinted>2013-09-10T13:05:58Z</cp:lastPrinted>
  <dcterms:created xsi:type="dcterms:W3CDTF">2008-10-07T12:18:14Z</dcterms:created>
  <dcterms:modified xsi:type="dcterms:W3CDTF">2014-02-26T14:13:16Z</dcterms:modified>
</cp:coreProperties>
</file>